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6"/>
  </p:notesMasterIdLst>
  <p:sldIdLst>
    <p:sldId id="257" r:id="rId2"/>
    <p:sldId id="338" r:id="rId3"/>
    <p:sldId id="399" r:id="rId4"/>
    <p:sldId id="347" r:id="rId5"/>
    <p:sldId id="715" r:id="rId6"/>
    <p:sldId id="609" r:id="rId7"/>
    <p:sldId id="691" r:id="rId8"/>
    <p:sldId id="616" r:id="rId9"/>
    <p:sldId id="606" r:id="rId10"/>
    <p:sldId id="615" r:id="rId11"/>
    <p:sldId id="620" r:id="rId12"/>
    <p:sldId id="621" r:id="rId13"/>
    <p:sldId id="676" r:id="rId14"/>
    <p:sldId id="694" r:id="rId15"/>
    <p:sldId id="695" r:id="rId16"/>
    <p:sldId id="696" r:id="rId17"/>
    <p:sldId id="677" r:id="rId18"/>
    <p:sldId id="692" r:id="rId19"/>
    <p:sldId id="693" r:id="rId20"/>
    <p:sldId id="613" r:id="rId21"/>
    <p:sldId id="697" r:id="rId22"/>
    <p:sldId id="698" r:id="rId23"/>
    <p:sldId id="623" r:id="rId24"/>
    <p:sldId id="632" r:id="rId25"/>
    <p:sldId id="701" r:id="rId26"/>
    <p:sldId id="716" r:id="rId27"/>
    <p:sldId id="634" r:id="rId28"/>
    <p:sldId id="684" r:id="rId29"/>
    <p:sldId id="686" r:id="rId30"/>
    <p:sldId id="635" r:id="rId31"/>
    <p:sldId id="682" r:id="rId32"/>
    <p:sldId id="636" r:id="rId33"/>
    <p:sldId id="688" r:id="rId34"/>
    <p:sldId id="650" r:id="rId35"/>
    <p:sldId id="700" r:id="rId36"/>
    <p:sldId id="649" r:id="rId37"/>
    <p:sldId id="672" r:id="rId38"/>
    <p:sldId id="689" r:id="rId39"/>
    <p:sldId id="675" r:id="rId40"/>
    <p:sldId id="702" r:id="rId41"/>
    <p:sldId id="641" r:id="rId42"/>
    <p:sldId id="643" r:id="rId43"/>
    <p:sldId id="713" r:id="rId44"/>
    <p:sldId id="645" r:id="rId45"/>
    <p:sldId id="714" r:id="rId46"/>
    <p:sldId id="646" r:id="rId47"/>
    <p:sldId id="708" r:id="rId48"/>
    <p:sldId id="709" r:id="rId49"/>
    <p:sldId id="711" r:id="rId50"/>
    <p:sldId id="651" r:id="rId51"/>
    <p:sldId id="560" r:id="rId52"/>
    <p:sldId id="652" r:id="rId53"/>
    <p:sldId id="703" r:id="rId54"/>
    <p:sldId id="658" r:id="rId55"/>
    <p:sldId id="662" r:id="rId56"/>
    <p:sldId id="663" r:id="rId57"/>
    <p:sldId id="664" r:id="rId58"/>
    <p:sldId id="665" r:id="rId59"/>
    <p:sldId id="604" r:id="rId60"/>
    <p:sldId id="666" r:id="rId61"/>
    <p:sldId id="690" r:id="rId62"/>
    <p:sldId id="352" r:id="rId63"/>
    <p:sldId id="608" r:id="rId64"/>
    <p:sldId id="353" r:id="rId65"/>
  </p:sldIdLst>
  <p:sldSz cx="9144000" cy="6858000" type="screen4x3"/>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52" autoAdjust="0"/>
    <p:restoredTop sz="69854" autoAdjust="0"/>
  </p:normalViewPr>
  <p:slideViewPr>
    <p:cSldViewPr snapToGrid="0" snapToObjects="1">
      <p:cViewPr varScale="1">
        <p:scale>
          <a:sx n="47" d="100"/>
          <a:sy n="47" d="100"/>
        </p:scale>
        <p:origin x="1856" y="36"/>
      </p:cViewPr>
      <p:guideLst>
        <p:guide orient="horz" pos="2160"/>
        <p:guide pos="2880"/>
      </p:guideLst>
    </p:cSldViewPr>
  </p:slideViewPr>
  <p:outlineViewPr>
    <p:cViewPr>
      <p:scale>
        <a:sx n="25" d="100"/>
        <a:sy n="25" d="100"/>
      </p:scale>
      <p:origin x="0" y="-9420"/>
    </p:cViewPr>
  </p:outlineViewPr>
  <p:notesTextViewPr>
    <p:cViewPr>
      <p:scale>
        <a:sx n="100" d="100"/>
        <a:sy n="100" d="100"/>
      </p:scale>
      <p:origin x="0" y="0"/>
    </p:cViewPr>
  </p:notesTextViewPr>
  <p:sorterViewPr>
    <p:cViewPr>
      <p:scale>
        <a:sx n="80" d="100"/>
        <a:sy n="80" d="100"/>
      </p:scale>
      <p:origin x="0" y="108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4F3C1E6-5D74-4552-A89A-B4D5D05F1F1E}" type="doc">
      <dgm:prSet loTypeId="urn:microsoft.com/office/officeart/2005/8/layout/pyramid4" loCatId="relationship" qsTypeId="urn:microsoft.com/office/officeart/2005/8/quickstyle/simple2" qsCatId="simple" csTypeId="urn:microsoft.com/office/officeart/2005/8/colors/colorful5" csCatId="colorful" phldr="1"/>
      <dgm:spPr/>
      <dgm:t>
        <a:bodyPr/>
        <a:lstStyle/>
        <a:p>
          <a:endParaRPr lang="en-US"/>
        </a:p>
      </dgm:t>
    </dgm:pt>
    <dgm:pt modelId="{29DDAC9D-316B-4C7B-ABCF-9CDDE226FA60}">
      <dgm:prSet phldrT="[Text]"/>
      <dgm:spPr/>
      <dgm:t>
        <a:bodyPr/>
        <a:lstStyle/>
        <a:p>
          <a:r>
            <a:rPr lang="pt-PT"/>
            <a:t>O quê</a:t>
          </a:r>
        </a:p>
      </dgm:t>
    </dgm:pt>
    <dgm:pt modelId="{238B80A7-AF55-4246-8C5A-2980D96F32A1}" type="parTrans" cxnId="{9EFBF5C7-0D73-44D0-9378-C0F304925021}">
      <dgm:prSet/>
      <dgm:spPr/>
      <dgm:t>
        <a:bodyPr/>
        <a:lstStyle/>
        <a:p>
          <a:endParaRPr lang="en-US"/>
        </a:p>
      </dgm:t>
    </dgm:pt>
    <dgm:pt modelId="{26A2716D-C799-40FC-AEA5-D29421E78B20}" type="sibTrans" cxnId="{9EFBF5C7-0D73-44D0-9378-C0F304925021}">
      <dgm:prSet/>
      <dgm:spPr/>
      <dgm:t>
        <a:bodyPr/>
        <a:lstStyle/>
        <a:p>
          <a:endParaRPr lang="en-US"/>
        </a:p>
      </dgm:t>
    </dgm:pt>
    <dgm:pt modelId="{C72C7827-2E0A-42F2-B987-BB46BB036693}">
      <dgm:prSet phldrT="[Text]"/>
      <dgm:spPr/>
      <dgm:t>
        <a:bodyPr/>
        <a:lstStyle/>
        <a:p>
          <a:r>
            <a:rPr lang="pt-PT"/>
            <a:t>Como</a:t>
          </a:r>
        </a:p>
      </dgm:t>
    </dgm:pt>
    <dgm:pt modelId="{84F42D16-48FA-43DF-AEA5-E5B413B87251}" type="sibTrans" cxnId="{4BC3E63E-5EF5-47DA-B303-02061877250B}">
      <dgm:prSet/>
      <dgm:spPr/>
      <dgm:t>
        <a:bodyPr/>
        <a:lstStyle/>
        <a:p>
          <a:endParaRPr lang="en-US"/>
        </a:p>
      </dgm:t>
    </dgm:pt>
    <dgm:pt modelId="{BBBD507F-3AF7-4212-9422-6B3E7A005E4B}" type="parTrans" cxnId="{4BC3E63E-5EF5-47DA-B303-02061877250B}">
      <dgm:prSet/>
      <dgm:spPr/>
      <dgm:t>
        <a:bodyPr/>
        <a:lstStyle/>
        <a:p>
          <a:endParaRPr lang="en-US"/>
        </a:p>
      </dgm:t>
    </dgm:pt>
    <dgm:pt modelId="{9ADC1481-C09B-4A28-8C15-9DCCCA00DA4F}">
      <dgm:prSet/>
      <dgm:spPr>
        <a:noFill/>
      </dgm:spPr>
      <dgm:t>
        <a:bodyPr/>
        <a:lstStyle/>
        <a:p>
          <a:endParaRPr lang="en-US"/>
        </a:p>
      </dgm:t>
    </dgm:pt>
    <dgm:pt modelId="{572F61B0-1EA1-47E1-9852-809DA80A8583}" type="parTrans" cxnId="{DC97CE7F-A906-4D90-8B42-20A87DEBD390}">
      <dgm:prSet/>
      <dgm:spPr/>
      <dgm:t>
        <a:bodyPr/>
        <a:lstStyle/>
        <a:p>
          <a:endParaRPr lang="en-US"/>
        </a:p>
      </dgm:t>
    </dgm:pt>
    <dgm:pt modelId="{1215110A-769F-480C-89AC-903B7055C896}" type="sibTrans" cxnId="{DC97CE7F-A906-4D90-8B42-20A87DEBD390}">
      <dgm:prSet/>
      <dgm:spPr/>
      <dgm:t>
        <a:bodyPr/>
        <a:lstStyle/>
        <a:p>
          <a:endParaRPr lang="en-US"/>
        </a:p>
      </dgm:t>
    </dgm:pt>
    <dgm:pt modelId="{691280A5-06E2-4789-91A0-A97F1192911C}">
      <dgm:prSet/>
      <dgm:spPr/>
      <dgm:t>
        <a:bodyPr/>
        <a:lstStyle/>
        <a:p>
          <a:r>
            <a:rPr lang="pt-PT"/>
            <a:t>Porquê</a:t>
          </a:r>
        </a:p>
      </dgm:t>
    </dgm:pt>
    <dgm:pt modelId="{4C7A1457-E148-41A9-85F8-2729B0DBFF37}" type="parTrans" cxnId="{0A9C9CEE-CB02-48BE-856A-930E114DCAEC}">
      <dgm:prSet/>
      <dgm:spPr/>
      <dgm:t>
        <a:bodyPr/>
        <a:lstStyle/>
        <a:p>
          <a:endParaRPr lang="en-US"/>
        </a:p>
      </dgm:t>
    </dgm:pt>
    <dgm:pt modelId="{5C765F2A-10EB-4680-95CE-AC9DD9FC7B21}" type="sibTrans" cxnId="{0A9C9CEE-CB02-48BE-856A-930E114DCAEC}">
      <dgm:prSet/>
      <dgm:spPr/>
      <dgm:t>
        <a:bodyPr/>
        <a:lstStyle/>
        <a:p>
          <a:endParaRPr lang="en-US"/>
        </a:p>
      </dgm:t>
    </dgm:pt>
    <dgm:pt modelId="{7D6F5051-551D-4726-AC5D-C338EFCA307F}" type="pres">
      <dgm:prSet presAssocID="{14F3C1E6-5D74-4552-A89A-B4D5D05F1F1E}" presName="compositeShape" presStyleCnt="0">
        <dgm:presLayoutVars>
          <dgm:chMax val="9"/>
          <dgm:dir/>
          <dgm:resizeHandles val="exact"/>
        </dgm:presLayoutVars>
      </dgm:prSet>
      <dgm:spPr/>
    </dgm:pt>
    <dgm:pt modelId="{92E8219B-143A-4CE9-8545-D29880EA19AC}" type="pres">
      <dgm:prSet presAssocID="{14F3C1E6-5D74-4552-A89A-B4D5D05F1F1E}" presName="triangle1" presStyleLbl="node1" presStyleIdx="0" presStyleCnt="4">
        <dgm:presLayoutVars>
          <dgm:bulletEnabled val="1"/>
        </dgm:presLayoutVars>
      </dgm:prSet>
      <dgm:spPr/>
    </dgm:pt>
    <dgm:pt modelId="{148E8EAF-5F8D-4AA8-9973-67C77FEA76E5}" type="pres">
      <dgm:prSet presAssocID="{14F3C1E6-5D74-4552-A89A-B4D5D05F1F1E}" presName="triangle2" presStyleLbl="node1" presStyleIdx="1" presStyleCnt="4">
        <dgm:presLayoutVars>
          <dgm:bulletEnabled val="1"/>
        </dgm:presLayoutVars>
      </dgm:prSet>
      <dgm:spPr/>
    </dgm:pt>
    <dgm:pt modelId="{79CE265C-2154-4C14-B3D6-D102C0E13F08}" type="pres">
      <dgm:prSet presAssocID="{14F3C1E6-5D74-4552-A89A-B4D5D05F1F1E}" presName="triangle3" presStyleLbl="node1" presStyleIdx="2" presStyleCnt="4">
        <dgm:presLayoutVars>
          <dgm:bulletEnabled val="1"/>
        </dgm:presLayoutVars>
      </dgm:prSet>
      <dgm:spPr/>
    </dgm:pt>
    <dgm:pt modelId="{E1849D5A-7283-4163-92DB-67DCB92A1118}" type="pres">
      <dgm:prSet presAssocID="{14F3C1E6-5D74-4552-A89A-B4D5D05F1F1E}" presName="triangle4" presStyleLbl="node1" presStyleIdx="3" presStyleCnt="4">
        <dgm:presLayoutVars>
          <dgm:bulletEnabled val="1"/>
        </dgm:presLayoutVars>
      </dgm:prSet>
      <dgm:spPr/>
    </dgm:pt>
  </dgm:ptLst>
  <dgm:cxnLst>
    <dgm:cxn modelId="{4BC3E63E-5EF5-47DA-B303-02061877250B}" srcId="{14F3C1E6-5D74-4552-A89A-B4D5D05F1F1E}" destId="{C72C7827-2E0A-42F2-B987-BB46BB036693}" srcOrd="1" destOrd="0" parTransId="{BBBD507F-3AF7-4212-9422-6B3E7A005E4B}" sibTransId="{84F42D16-48FA-43DF-AEA5-E5B413B87251}"/>
    <dgm:cxn modelId="{3CDC6140-6D62-4622-8348-7EC01384BE04}" type="presOf" srcId="{691280A5-06E2-4789-91A0-A97F1192911C}" destId="{E1849D5A-7283-4163-92DB-67DCB92A1118}" srcOrd="0" destOrd="0" presId="urn:microsoft.com/office/officeart/2005/8/layout/pyramid4"/>
    <dgm:cxn modelId="{D690364F-9C63-4655-A86D-63F22AD8230F}" type="presOf" srcId="{C72C7827-2E0A-42F2-B987-BB46BB036693}" destId="{148E8EAF-5F8D-4AA8-9973-67C77FEA76E5}" srcOrd="0" destOrd="0" presId="urn:microsoft.com/office/officeart/2005/8/layout/pyramid4"/>
    <dgm:cxn modelId="{08987E76-C096-451A-935D-39D788A4121B}" type="presOf" srcId="{29DDAC9D-316B-4C7B-ABCF-9CDDE226FA60}" destId="{92E8219B-143A-4CE9-8545-D29880EA19AC}" srcOrd="0" destOrd="0" presId="urn:microsoft.com/office/officeart/2005/8/layout/pyramid4"/>
    <dgm:cxn modelId="{DC97CE7F-A906-4D90-8B42-20A87DEBD390}" srcId="{14F3C1E6-5D74-4552-A89A-B4D5D05F1F1E}" destId="{9ADC1481-C09B-4A28-8C15-9DCCCA00DA4F}" srcOrd="2" destOrd="0" parTransId="{572F61B0-1EA1-47E1-9852-809DA80A8583}" sibTransId="{1215110A-769F-480C-89AC-903B7055C896}"/>
    <dgm:cxn modelId="{1398A3AB-C911-42CD-8ACE-0845C68A160B}" type="presOf" srcId="{14F3C1E6-5D74-4552-A89A-B4D5D05F1F1E}" destId="{7D6F5051-551D-4726-AC5D-C338EFCA307F}" srcOrd="0" destOrd="0" presId="urn:microsoft.com/office/officeart/2005/8/layout/pyramid4"/>
    <dgm:cxn modelId="{826DB2C6-E185-49D4-B9F3-7DF678CF9AD1}" type="presOf" srcId="{9ADC1481-C09B-4A28-8C15-9DCCCA00DA4F}" destId="{79CE265C-2154-4C14-B3D6-D102C0E13F08}" srcOrd="0" destOrd="0" presId="urn:microsoft.com/office/officeart/2005/8/layout/pyramid4"/>
    <dgm:cxn modelId="{9EFBF5C7-0D73-44D0-9378-C0F304925021}" srcId="{14F3C1E6-5D74-4552-A89A-B4D5D05F1F1E}" destId="{29DDAC9D-316B-4C7B-ABCF-9CDDE226FA60}" srcOrd="0" destOrd="0" parTransId="{238B80A7-AF55-4246-8C5A-2980D96F32A1}" sibTransId="{26A2716D-C799-40FC-AEA5-D29421E78B20}"/>
    <dgm:cxn modelId="{0A9C9CEE-CB02-48BE-856A-930E114DCAEC}" srcId="{14F3C1E6-5D74-4552-A89A-B4D5D05F1F1E}" destId="{691280A5-06E2-4789-91A0-A97F1192911C}" srcOrd="3" destOrd="0" parTransId="{4C7A1457-E148-41A9-85F8-2729B0DBFF37}" sibTransId="{5C765F2A-10EB-4680-95CE-AC9DD9FC7B21}"/>
    <dgm:cxn modelId="{3215CE96-545D-4682-816F-F6539D374B65}" type="presParOf" srcId="{7D6F5051-551D-4726-AC5D-C338EFCA307F}" destId="{92E8219B-143A-4CE9-8545-D29880EA19AC}" srcOrd="0" destOrd="0" presId="urn:microsoft.com/office/officeart/2005/8/layout/pyramid4"/>
    <dgm:cxn modelId="{058FDFC2-757F-48C0-85FB-9F11E19BE513}" type="presParOf" srcId="{7D6F5051-551D-4726-AC5D-C338EFCA307F}" destId="{148E8EAF-5F8D-4AA8-9973-67C77FEA76E5}" srcOrd="1" destOrd="0" presId="urn:microsoft.com/office/officeart/2005/8/layout/pyramid4"/>
    <dgm:cxn modelId="{793AEFE7-BDEB-45FA-A64A-3362F8D8DE2F}" type="presParOf" srcId="{7D6F5051-551D-4726-AC5D-C338EFCA307F}" destId="{79CE265C-2154-4C14-B3D6-D102C0E13F08}" srcOrd="2" destOrd="0" presId="urn:microsoft.com/office/officeart/2005/8/layout/pyramid4"/>
    <dgm:cxn modelId="{F49AD046-AD4F-4676-8DAF-9D3770506194}" type="presParOf" srcId="{7D6F5051-551D-4726-AC5D-C338EFCA307F}" destId="{E1849D5A-7283-4163-92DB-67DCB92A1118}" srcOrd="3" destOrd="0" presId="urn:microsoft.com/office/officeart/2005/8/layout/pyramid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E8219B-143A-4CE9-8545-D29880EA19AC}">
      <dsp:nvSpPr>
        <dsp:cNvPr id="0" name=""/>
        <dsp:cNvSpPr/>
      </dsp:nvSpPr>
      <dsp:spPr>
        <a:xfrm>
          <a:off x="2032000" y="0"/>
          <a:ext cx="2032000" cy="2032000"/>
        </a:xfrm>
        <a:prstGeom prst="triangle">
          <a:avLst/>
        </a:prstGeom>
        <a:solidFill>
          <a:schemeClr val="accent5">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pt-PT" sz="2200" kern="1200"/>
            <a:t>O quê</a:t>
          </a:r>
        </a:p>
      </dsp:txBody>
      <dsp:txXfrm>
        <a:off x="2540000" y="1016000"/>
        <a:ext cx="1016000" cy="1016000"/>
      </dsp:txXfrm>
    </dsp:sp>
    <dsp:sp modelId="{148E8EAF-5F8D-4AA8-9973-67C77FEA76E5}">
      <dsp:nvSpPr>
        <dsp:cNvPr id="0" name=""/>
        <dsp:cNvSpPr/>
      </dsp:nvSpPr>
      <dsp:spPr>
        <a:xfrm>
          <a:off x="1016000" y="2032000"/>
          <a:ext cx="2032000" cy="2032000"/>
        </a:xfrm>
        <a:prstGeom prst="triangle">
          <a:avLst/>
        </a:prstGeom>
        <a:solidFill>
          <a:schemeClr val="accent5">
            <a:hueOff val="-3311292"/>
            <a:satOff val="13270"/>
            <a:lumOff val="2876"/>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pt-PT" sz="2200" kern="1200"/>
            <a:t>Como</a:t>
          </a:r>
        </a:p>
      </dsp:txBody>
      <dsp:txXfrm>
        <a:off x="1524000" y="3048000"/>
        <a:ext cx="1016000" cy="1016000"/>
      </dsp:txXfrm>
    </dsp:sp>
    <dsp:sp modelId="{79CE265C-2154-4C14-B3D6-D102C0E13F08}">
      <dsp:nvSpPr>
        <dsp:cNvPr id="0" name=""/>
        <dsp:cNvSpPr/>
      </dsp:nvSpPr>
      <dsp:spPr>
        <a:xfrm rot="10800000">
          <a:off x="2032000" y="2032000"/>
          <a:ext cx="2032000" cy="2032000"/>
        </a:xfrm>
        <a:prstGeom prst="triangle">
          <a:avLst/>
        </a:prstGeom>
        <a:no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endParaRPr lang="en-US" sz="2200" kern="1200"/>
        </a:p>
      </dsp:txBody>
      <dsp:txXfrm rot="10800000">
        <a:off x="2540000" y="2032000"/>
        <a:ext cx="1016000" cy="1016000"/>
      </dsp:txXfrm>
    </dsp:sp>
    <dsp:sp modelId="{E1849D5A-7283-4163-92DB-67DCB92A1118}">
      <dsp:nvSpPr>
        <dsp:cNvPr id="0" name=""/>
        <dsp:cNvSpPr/>
      </dsp:nvSpPr>
      <dsp:spPr>
        <a:xfrm>
          <a:off x="3048000" y="2032000"/>
          <a:ext cx="2032000" cy="2032000"/>
        </a:xfrm>
        <a:prstGeom prst="triangle">
          <a:avLst/>
        </a:prstGeom>
        <a:solidFill>
          <a:schemeClr val="accent5">
            <a:hueOff val="-9933876"/>
            <a:satOff val="39811"/>
            <a:lumOff val="8628"/>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pt-PT" sz="2200" kern="1200"/>
            <a:t>Porquê</a:t>
          </a:r>
        </a:p>
      </dsp:txBody>
      <dsp:txXfrm>
        <a:off x="3556000" y="3048000"/>
        <a:ext cx="1016000" cy="1016000"/>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ea typeface="ＭＳ Ｐゴシック" panose="020B0600070205080204" pitchFamily="34" charset="-128"/>
                <a:cs typeface="Arial" pitchFamily="34" charset="0"/>
              </a:defRPr>
            </a:lvl1pPr>
          </a:lstStyle>
          <a:p>
            <a:pPr>
              <a:defRPr/>
            </a:pPr>
            <a:fld id="{D53673E5-EEE3-4736-9E9B-E4A912F1109B}" type="datetime1">
              <a:rPr lang="en-US"/>
              <a:pPr>
                <a:defRPr/>
              </a:pPr>
              <a:t>4/22/2019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pt-PT" noProof="0"/>
              <a:t>Clique para editar os estilos de texto principais</a:t>
            </a:r>
          </a:p>
          <a:p>
            <a:pPr lvl="1"/>
            <a:r>
              <a:rPr lang="pt-PT" noProof="0"/>
              <a:t>Segundo nível</a:t>
            </a:r>
          </a:p>
          <a:p>
            <a:pPr lvl="2"/>
            <a:r>
              <a:rPr lang="pt-PT" noProof="0"/>
              <a:t>Terceiro nível</a:t>
            </a:r>
          </a:p>
          <a:p>
            <a:pPr lvl="3"/>
            <a:r>
              <a:rPr lang="pt-PT" noProof="0"/>
              <a:t>Quarto nível</a:t>
            </a:r>
          </a:p>
          <a:p>
            <a:pPr lvl="4"/>
            <a:r>
              <a:rPr lang="pt-PT" noProof="0"/>
              <a:t>Quinto nível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cs typeface="Arial" panose="020B0604020202020204" pitchFamily="34" charset="0"/>
              </a:defRPr>
            </a:lvl1pPr>
          </a:lstStyle>
          <a:p>
            <a:fld id="{67667333-A3FA-4E08-93FF-4A5228BA6D12}" type="slidenum">
              <a:rPr lang="en-US" altLang="en-US"/>
              <a:pPr/>
              <a:t>‹nº›</a:t>
            </a:fld>
            <a:endParaRPr lang="en-US" altLang="en-US"/>
          </a:p>
        </p:txBody>
      </p:sp>
    </p:spTree>
    <p:extLst>
      <p:ext uri="{BB962C8B-B14F-4D97-AF65-F5344CB8AC3E}">
        <p14:creationId xmlns:p14="http://schemas.microsoft.com/office/powerpoint/2010/main" val="485204178"/>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pitchFamily="34" charset="-128"/>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pitchFamily="34" charset="-128"/>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pitchFamily="34" charset="-128"/>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pitchFamily="34"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dirty="0"/>
          </a:p>
        </p:txBody>
      </p:sp>
      <p:sp>
        <p:nvSpPr>
          <p:cNvPr id="64516"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33C7796-377A-4AE6-9963-1D8A607D3714}" type="slidenum">
              <a:rPr lang="en-US" altLang="en-US">
                <a:latin typeface="Calibri" panose="020F0502020204030204" pitchFamily="34" charset="0"/>
              </a:rPr>
              <a:pPr/>
              <a:t>1</a:t>
            </a:fld>
            <a:endParaRPr lang="en-US" altLang="en-US">
              <a:latin typeface="Calibri" panose="020F0502020204030204" pitchFamily="34" charset="0"/>
            </a:endParaRPr>
          </a:p>
        </p:txBody>
      </p:sp>
    </p:spTree>
    <p:extLst>
      <p:ext uri="{BB962C8B-B14F-4D97-AF65-F5344CB8AC3E}">
        <p14:creationId xmlns:p14="http://schemas.microsoft.com/office/powerpoint/2010/main" val="685635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Os poderes processuais devem relacionar-se com determinadas pessoas/entidades e dados do assunto que devem ser mencionados na solicitação na medida do possível.</a:t>
            </a:r>
          </a:p>
        </p:txBody>
      </p:sp>
      <p:sp>
        <p:nvSpPr>
          <p:cNvPr id="737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1B98F79-BCAF-490A-9437-B144317A0D05}" type="slidenum">
              <a:rPr lang="en-US" altLang="en-US">
                <a:latin typeface="Calibri" panose="020F0502020204030204" pitchFamily="34" charset="0"/>
              </a:rPr>
              <a:pPr/>
              <a:t>10</a:t>
            </a:fld>
            <a:endParaRPr lang="en-US" altLang="en-US">
              <a:latin typeface="Calibri" panose="020F0502020204030204" pitchFamily="34" charset="0"/>
            </a:endParaRPr>
          </a:p>
        </p:txBody>
      </p:sp>
    </p:spTree>
    <p:extLst>
      <p:ext uri="{BB962C8B-B14F-4D97-AF65-F5344CB8AC3E}">
        <p14:creationId xmlns:p14="http://schemas.microsoft.com/office/powerpoint/2010/main" val="14092965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Pessoas sujeitas de um pedido são pessoas vinculadas pela autorização de tal pedido para tomar determinada ação. Por exemplo, a pessoa sujeita de um pedido de produção para produzir informação do subscritor seria um prestador de serviços em controlo ou posse de tal informação do subscritor. </a:t>
            </a:r>
          </a:p>
          <a:p>
            <a:endParaRPr lang="en-US" altLang="en-US" dirty="0"/>
          </a:p>
          <a:p>
            <a:r>
              <a:rPr lang="pt-PT"/>
              <a:t>Este slide identifica diferentes categorias de pessoas sujeitas. A pessoa sujeita pode ser um suspeito ou um não suspeito. Além disso, o assunto pode ser conhecido ou desconhecido </a:t>
            </a:r>
            <a:r>
              <a:rPr lang="pt-PT" sz="1200">
                <a:latin typeface="Calibri" pitchFamily="34" charset="0"/>
              </a:rPr>
              <a:t>(por exemplo, os pedidos de interceção podem ser específicos das comunicações - as pessoas envolvidas podem ser desconhecidas da autoridade competente).</a:t>
            </a:r>
          </a:p>
          <a:p>
            <a:endParaRPr lang="en-US" altLang="en-US" dirty="0"/>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A172C71-2A9F-4912-9B9F-54CBCE6F8EAB}" type="slidenum">
              <a:rPr lang="en-US" altLang="en-US">
                <a:latin typeface="Calibri" panose="020F0502020204030204" pitchFamily="34" charset="0"/>
              </a:rPr>
              <a:pPr/>
              <a:t>11</a:t>
            </a:fld>
            <a:endParaRPr lang="en-US" altLang="en-US">
              <a:latin typeface="Calibri" panose="020F0502020204030204" pitchFamily="34" charset="0"/>
            </a:endParaRPr>
          </a:p>
        </p:txBody>
      </p:sp>
    </p:spTree>
    <p:extLst>
      <p:ext uri="{BB962C8B-B14F-4D97-AF65-F5344CB8AC3E}">
        <p14:creationId xmlns:p14="http://schemas.microsoft.com/office/powerpoint/2010/main" val="31276512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a:t>O instrutor deve explicar que os pedidos devem especificar a pessoa ou entidade a ser vinculada pelo pedido. Um dos aspetos-chave da autorização da elaboração é garantir que a pessoa ou a entidade objeto esteja claramente identificada na autorização. Isto irá garantir que as partes necessárias que precisam de agir (ou contra as quais as ações devem ser tomadas) sejam conhecidas no momento da emissão da autorização. Em geral, o sujeito de uma autorização será um prestador de serviços ou qualquer pessoa que possua ou controlo de dados informáticos ou um sistema informático. O instrutor deve explicar a importância da identificação clara da pessoa sujeita/entidade em questão, mas também deve enfatizar que, em muitos casos, esta informação pode não ser conhecida no momento de fazer a solicitação, caso em que ela pode não ser especificada.</a:t>
            </a:r>
          </a:p>
        </p:txBody>
      </p:sp>
      <p:sp>
        <p:nvSpPr>
          <p:cNvPr id="7578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6EEA909-657A-4DEC-AD97-8E28F6DC9AA3}" type="slidenum">
              <a:rPr lang="en-US" altLang="en-US">
                <a:latin typeface="Calibri" panose="020F0502020204030204" pitchFamily="34" charset="0"/>
              </a:rPr>
              <a:pPr/>
              <a:t>12</a:t>
            </a:fld>
            <a:endParaRPr lang="en-US" altLang="en-US">
              <a:latin typeface="Calibri" panose="020F0502020204030204" pitchFamily="34" charset="0"/>
            </a:endParaRPr>
          </a:p>
        </p:txBody>
      </p:sp>
    </p:spTree>
    <p:extLst>
      <p:ext uri="{BB962C8B-B14F-4D97-AF65-F5344CB8AC3E}">
        <p14:creationId xmlns:p14="http://schemas.microsoft.com/office/powerpoint/2010/main" val="24364530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fornece exemplos ilustrativos de pessoas sujeitas com base no estudo de caso do exercício investigativo. </a:t>
            </a:r>
          </a:p>
          <a:p>
            <a:endParaRPr lang="en-US" altLang="en-US" dirty="0"/>
          </a:p>
          <a:p>
            <a:pPr algn="just"/>
            <a:r>
              <a:rPr lang="pt-PT"/>
              <a:t>No estudo de caso discutido, acredita-se que um membro júnior da equipa de DLO, FBA, fazia parte do grupo do crime organizado que perpetrou o BEC. A Agência Ostland da Docklands Security Bank of Norland, no entanto, é uma pessoa não suspeita. </a:t>
            </a:r>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A172C71-2A9F-4912-9B9F-54CBCE6F8EAB}" type="slidenum">
              <a:rPr lang="en-US" altLang="en-US">
                <a:latin typeface="Calibri" panose="020F0502020204030204" pitchFamily="34" charset="0"/>
              </a:rPr>
              <a:pPr/>
              <a:t>13</a:t>
            </a:fld>
            <a:endParaRPr lang="en-US" altLang="en-US">
              <a:latin typeface="Calibri" panose="020F0502020204030204" pitchFamily="34" charset="0"/>
            </a:endParaRPr>
          </a:p>
        </p:txBody>
      </p:sp>
    </p:spTree>
    <p:extLst>
      <p:ext uri="{BB962C8B-B14F-4D97-AF65-F5344CB8AC3E}">
        <p14:creationId xmlns:p14="http://schemas.microsoft.com/office/powerpoint/2010/main" val="11152759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Além de especificar o indivíduo ou entidade a que a autorização se refere, a autorização também deve especificar os dados ou a comunicação do assunto aos quais a autorização se refere.  A especificação clara dos dados ou comunicações relevantes é um requisito de muitas das disposições relativas aos poderes processuais nas Convenções de Budapeste. </a:t>
            </a:r>
          </a:p>
          <a:p>
            <a:endParaRPr lang="en-US" altLang="en-US"/>
          </a:p>
          <a:p>
            <a:r>
              <a:rPr lang="pt-PT"/>
              <a:t>O formador deve salientar que a consideração do Artigo 15 da Convenção de Budapeste também exige que as autorizações sejam específicas em termos de dados. Mesmo quando não for possível ou apropriado definir especificamente quais dados ou comunicações de computador devem ser objeto do pedido, ainda é uma boa prática ser o mais específico possível. </a:t>
            </a:r>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FAD11F5-E91E-40FC-9CFF-AC63674EFC55}" type="slidenum">
              <a:rPr lang="en-US" altLang="en-US">
                <a:latin typeface="Calibri" panose="020F0502020204030204" pitchFamily="34" charset="0"/>
              </a:rPr>
              <a:pPr/>
              <a:t>14</a:t>
            </a:fld>
            <a:endParaRPr lang="en-US" altLang="en-US">
              <a:latin typeface="Calibri" panose="020F0502020204030204" pitchFamily="34" charset="0"/>
            </a:endParaRPr>
          </a:p>
        </p:txBody>
      </p:sp>
    </p:spTree>
    <p:extLst>
      <p:ext uri="{BB962C8B-B14F-4D97-AF65-F5344CB8AC3E}">
        <p14:creationId xmlns:p14="http://schemas.microsoft.com/office/powerpoint/2010/main" val="35291997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Os poderes processuais sob a Convenção de Budapeste só são aplicáveis a dados informáticos específicos ou comunicações especificadas e não se estendem a dados ou comunicações informáticos indiscriminados ou não especificados. </a:t>
            </a:r>
          </a:p>
        </p:txBody>
      </p:sp>
      <p:sp>
        <p:nvSpPr>
          <p:cNvPr id="788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D79AF68-DD4D-45B0-8DB8-7073D57530A0}" type="slidenum">
              <a:rPr lang="en-US" altLang="en-US">
                <a:latin typeface="Calibri" panose="020F0502020204030204" pitchFamily="34" charset="0"/>
              </a:rPr>
              <a:pPr/>
              <a:t>15</a:t>
            </a:fld>
            <a:endParaRPr lang="en-US" altLang="en-US">
              <a:latin typeface="Calibri" panose="020F0502020204030204" pitchFamily="34" charset="0"/>
            </a:endParaRPr>
          </a:p>
        </p:txBody>
      </p:sp>
    </p:spTree>
    <p:extLst>
      <p:ext uri="{BB962C8B-B14F-4D97-AF65-F5344CB8AC3E}">
        <p14:creationId xmlns:p14="http://schemas.microsoft.com/office/powerpoint/2010/main" val="31794673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Os poderes processuais sob a Convenção de Budapeste só são aplicáveis a dados informáticos específicos ou comunicações especificadas e não se estendem a dados ou comunicações informáticos indiscriminados ou não especificados. </a:t>
            </a:r>
          </a:p>
        </p:txBody>
      </p:sp>
      <p:sp>
        <p:nvSpPr>
          <p:cNvPr id="798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C419DCF-7682-4472-9BDC-2E4059AA8E00}" type="slidenum">
              <a:rPr lang="en-US" altLang="en-US">
                <a:latin typeface="Calibri" panose="020F0502020204030204" pitchFamily="34" charset="0"/>
              </a:rPr>
              <a:pPr/>
              <a:t>16</a:t>
            </a:fld>
            <a:endParaRPr lang="en-US" altLang="en-US">
              <a:latin typeface="Calibri" panose="020F0502020204030204" pitchFamily="34" charset="0"/>
            </a:endParaRPr>
          </a:p>
        </p:txBody>
      </p:sp>
    </p:spTree>
    <p:extLst>
      <p:ext uri="{BB962C8B-B14F-4D97-AF65-F5344CB8AC3E}">
        <p14:creationId xmlns:p14="http://schemas.microsoft.com/office/powerpoint/2010/main" val="15138357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fornece um exemplo ilustrativo de dados do assunto (dados de conteúdo) com base no estudo de caso do exercício investigativo.</a:t>
            </a:r>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0657EF7-4D0C-4F81-9283-426472605344}" type="slidenum">
              <a:rPr lang="en-US" altLang="en-US">
                <a:latin typeface="Calibri" panose="020F0502020204030204" pitchFamily="34" charset="0"/>
              </a:rPr>
              <a:pPr/>
              <a:t>17</a:t>
            </a:fld>
            <a:endParaRPr lang="en-US" altLang="en-US">
              <a:latin typeface="Calibri" panose="020F0502020204030204" pitchFamily="34" charset="0"/>
            </a:endParaRPr>
          </a:p>
        </p:txBody>
      </p:sp>
    </p:spTree>
    <p:extLst>
      <p:ext uri="{BB962C8B-B14F-4D97-AF65-F5344CB8AC3E}">
        <p14:creationId xmlns:p14="http://schemas.microsoft.com/office/powerpoint/2010/main" val="42189365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fornece um exemplo ilustrativo de dados do assunto (dados de tráfego) com base no estudo de caso do exercício investigativo.</a:t>
            </a:r>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0657EF7-4D0C-4F81-9283-426472605344}" type="slidenum">
              <a:rPr lang="en-US" altLang="en-US">
                <a:latin typeface="Calibri" panose="020F0502020204030204" pitchFamily="34" charset="0"/>
              </a:rPr>
              <a:pPr/>
              <a:t>18</a:t>
            </a:fld>
            <a:endParaRPr lang="en-US" altLang="en-US">
              <a:latin typeface="Calibri" panose="020F0502020204030204" pitchFamily="34" charset="0"/>
            </a:endParaRPr>
          </a:p>
        </p:txBody>
      </p:sp>
    </p:spTree>
    <p:extLst>
      <p:ext uri="{BB962C8B-B14F-4D97-AF65-F5344CB8AC3E}">
        <p14:creationId xmlns:p14="http://schemas.microsoft.com/office/powerpoint/2010/main" val="37661095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fornece um exemplo ilustrativo de dados do assunto (informação do subscritor) com base no estudo de caso do exercício investigativo.</a:t>
            </a:r>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0657EF7-4D0C-4F81-9283-426472605344}" type="slidenum">
              <a:rPr lang="en-US" altLang="en-US">
                <a:latin typeface="Calibri" panose="020F0502020204030204" pitchFamily="34" charset="0"/>
              </a:rPr>
              <a:pPr/>
              <a:t>19</a:t>
            </a:fld>
            <a:endParaRPr lang="en-US" altLang="en-US">
              <a:latin typeface="Calibri" panose="020F0502020204030204" pitchFamily="34" charset="0"/>
            </a:endParaRPr>
          </a:p>
        </p:txBody>
      </p:sp>
    </p:spTree>
    <p:extLst>
      <p:ext uri="{BB962C8B-B14F-4D97-AF65-F5344CB8AC3E}">
        <p14:creationId xmlns:p14="http://schemas.microsoft.com/office/powerpoint/2010/main" val="39048116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lnSpcReduction="10000"/>
          </a:bodyPr>
          <a:lstStyle/>
          <a:p>
            <a:r>
              <a:rPr lang="pt-PT" dirty="0"/>
              <a:t>Programa</a:t>
            </a:r>
          </a:p>
          <a:p>
            <a:r>
              <a:rPr lang="pt-PT" dirty="0"/>
              <a:t>Esta sessão é constituída por cinco partes: </a:t>
            </a:r>
          </a:p>
          <a:p>
            <a:r>
              <a:rPr lang="pt-PT" dirty="0"/>
              <a:t> </a:t>
            </a:r>
          </a:p>
          <a:p>
            <a:r>
              <a:rPr lang="pt-PT" dirty="0"/>
              <a:t>A Parte Um apresenta uma introdução ao pedido de execução de medidas processuais/investigativas em diferentes sistemas jurídicos e uma breve recapitulação da Sessão 1.2.3-1.2.4-1.3.1 do Curso Introdutório de Formação Judiciária do Conselho da Europa sobre Cibercrime e Provas Eletrónicas relativas a poderes processuais na Convenção de Budapeste. </a:t>
            </a:r>
          </a:p>
          <a:p>
            <a:endParaRPr lang="hr-HR" altLang="en-US" dirty="0"/>
          </a:p>
          <a:p>
            <a:r>
              <a:rPr lang="pt-PT" dirty="0"/>
              <a:t>A Parte Dois refere-se à questão dos poderes processuais e abrange ambos os aspetos das pessoas e dados do sujeito.</a:t>
            </a:r>
          </a:p>
          <a:p>
            <a:endParaRPr lang="en-US" alt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pt-PT" dirty="0"/>
              <a:t>A Parte Três diz respeito a como os poderes processuais são procurados para serem aplicados. Em especial, abrange tanto as necessidades técnicas dos poderes processuais como as necessidades de proteção (isto é, condições e garantias que serão exercidas em relação ao exercício das competências processuais para as quais se solicita autorização).</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pt-PT" dirty="0"/>
              <a:t>A Parte Quatro refere-se aos fundamentos que formam a base para que os poderes processuais sejam necessários para os propósitos de uma investigação criminal específica.</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en-US" dirty="0"/>
          </a:p>
        </p:txBody>
      </p:sp>
      <p:sp>
        <p:nvSpPr>
          <p:cNvPr id="6554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E5CE185-B0D6-4188-AF63-B6CF38801435}" type="slidenum">
              <a:rPr lang="en-US" altLang="en-US">
                <a:latin typeface="Calibri" panose="020F0502020204030204" pitchFamily="34" charset="0"/>
              </a:rPr>
              <a:pPr/>
              <a:t>2</a:t>
            </a:fld>
            <a:endParaRPr lang="en-US" altLang="en-US">
              <a:latin typeface="Calibri" panose="020F0502020204030204" pitchFamily="34" charset="0"/>
            </a:endParaRPr>
          </a:p>
        </p:txBody>
      </p:sp>
    </p:spTree>
    <p:extLst>
      <p:ext uri="{BB962C8B-B14F-4D97-AF65-F5344CB8AC3E}">
        <p14:creationId xmlns:p14="http://schemas.microsoft.com/office/powerpoint/2010/main" val="9116588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Este slide fornece algumas diretrizes no que diz respeito à identificação adequada de dados, de modo a impedir a aplicação de poderes processuais a dados ou comunicações não especificados.</a:t>
            </a:r>
          </a:p>
          <a:p>
            <a:endParaRPr lang="en-US" altLang="en-US" dirty="0"/>
          </a:p>
          <a:p>
            <a:r>
              <a:rPr lang="pt-PT" dirty="0"/>
              <a:t>Como exemplo, o requerimento deve identificar a localização e os detalhes dos dados informáticos ou a fonte de transmissão de uma comunicação, na medida em que essa informação seja conhecida. </a:t>
            </a:r>
          </a:p>
          <a:p>
            <a:endParaRPr lang="en-US" altLang="en-US" dirty="0"/>
          </a:p>
          <a:p>
            <a:r>
              <a:rPr lang="pt-PT" dirty="0"/>
              <a:t>O formador deve esclarecer que é possível que essa informação não seja conhecida com a especificidade exigida até que a medida seja realmente iniciada. Por exemplo, no caso de um pedido de busca e apreensão, os dados relevantes para a investigação criminal só podem ser identificados após a conclusão da pesquisa inicial. Nesse caso, a ausência de especificidade clara não deve impedir que um requerimento seja considerado, embora a falta de especificidade deva ser justificada no requerimento. </a:t>
            </a:r>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F767AFD-2DE7-4FA0-9DEE-CA0D468FFE0A}" type="slidenum">
              <a:rPr lang="en-US" altLang="en-US">
                <a:latin typeface="Calibri" panose="020F0502020204030204" pitchFamily="34" charset="0"/>
              </a:rPr>
              <a:pPr/>
              <a:t>20</a:t>
            </a:fld>
            <a:endParaRPr lang="en-US" altLang="en-US">
              <a:latin typeface="Calibri" panose="020F0502020204030204" pitchFamily="34" charset="0"/>
            </a:endParaRPr>
          </a:p>
        </p:txBody>
      </p:sp>
    </p:spTree>
    <p:extLst>
      <p:ext uri="{BB962C8B-B14F-4D97-AF65-F5344CB8AC3E}">
        <p14:creationId xmlns:p14="http://schemas.microsoft.com/office/powerpoint/2010/main" val="3249163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Como parte do pedido, o promotor deve mencionar claramente as informações sobre como os dados ou comunicações especificados foram identificados e localizados. Estas informações podem ser exigidas no momento da audiência/considerando pedidos para poderes investigativos/processuais, para que o funcionário determine a base das informações fornecidas. Também poderá ser mencionado por que as informações com base nas quais os dados foram identificados e especificados são fiáveis e como essas informações foram verificadas pelas autoridades associadas.</a:t>
            </a:r>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F767AFD-2DE7-4FA0-9DEE-CA0D468FFE0A}" type="slidenum">
              <a:rPr lang="en-US" altLang="en-US">
                <a:latin typeface="Calibri" panose="020F0502020204030204" pitchFamily="34" charset="0"/>
              </a:rPr>
              <a:pPr/>
              <a:t>21</a:t>
            </a:fld>
            <a:endParaRPr lang="en-US" altLang="en-US">
              <a:latin typeface="Calibri" panose="020F0502020204030204" pitchFamily="34" charset="0"/>
            </a:endParaRPr>
          </a:p>
        </p:txBody>
      </p:sp>
    </p:spTree>
    <p:extLst>
      <p:ext uri="{BB962C8B-B14F-4D97-AF65-F5344CB8AC3E}">
        <p14:creationId xmlns:p14="http://schemas.microsoft.com/office/powerpoint/2010/main" val="33055901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fornece um trecho do requerimento (para ser utilizado como base do exercício auditivo). Isto pode ser utilizado para mostrar aos participantes como os dados foram identificados e como a fiabilidade do local e do conteúdo dos dados foi verificada pela pessoa que fez o requerimento. </a:t>
            </a:r>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F767AFD-2DE7-4FA0-9DEE-CA0D468FFE0A}" type="slidenum">
              <a:rPr lang="en-US" altLang="en-US">
                <a:latin typeface="Calibri" panose="020F0502020204030204" pitchFamily="34" charset="0"/>
              </a:rPr>
              <a:pPr/>
              <a:t>22</a:t>
            </a:fld>
            <a:endParaRPr lang="en-US" altLang="en-US">
              <a:latin typeface="Calibri" panose="020F0502020204030204" pitchFamily="34" charset="0"/>
            </a:endParaRPr>
          </a:p>
        </p:txBody>
      </p:sp>
    </p:spTree>
    <p:extLst>
      <p:ext uri="{BB962C8B-B14F-4D97-AF65-F5344CB8AC3E}">
        <p14:creationId xmlns:p14="http://schemas.microsoft.com/office/powerpoint/2010/main" val="327607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pt-PT"/>
              <a:t>A Parte Três diz respeito a como os poderes processuais são procurados para serem aplicados. Em especial, abrange tanto as necessidades técnicas dos poderes processuais como as necessidades de proteção (isto é, condições e garantias que serão exercidas em relação ao exercício das competências processuais para as quais se solicita autorização).</a:t>
            </a:r>
          </a:p>
        </p:txBody>
      </p:sp>
      <p:sp>
        <p:nvSpPr>
          <p:cNvPr id="8294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A7A3F250-60C4-4A52-AA4E-DD5030D9543D}" type="slidenum">
              <a:rPr lang="en-US" altLang="en-US">
                <a:latin typeface="Calibri" panose="020F0502020204030204" pitchFamily="34" charset="0"/>
              </a:rPr>
              <a:pPr/>
              <a:t>23</a:t>
            </a:fld>
            <a:endParaRPr lang="en-US" altLang="en-US">
              <a:latin typeface="Calibri" panose="020F0502020204030204" pitchFamily="34" charset="0"/>
            </a:endParaRPr>
          </a:p>
        </p:txBody>
      </p:sp>
    </p:spTree>
    <p:extLst>
      <p:ext uri="{BB962C8B-B14F-4D97-AF65-F5344CB8AC3E}">
        <p14:creationId xmlns:p14="http://schemas.microsoft.com/office/powerpoint/2010/main" val="30463906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identifica dois aspetos relacionados com a execução de medidas processuais.  As necessidades técnicas referem-se a aspetos técnicos de como o poder processual será executado. As necessidades de proteção dizem respeito às condições e garantias que serão aplicadas no que diz respeito à execução de poderes processuais para cumprir os requisitos do Artigo 15 da Convenção de Budapeste. </a:t>
            </a:r>
          </a:p>
        </p:txBody>
      </p:sp>
      <p:sp>
        <p:nvSpPr>
          <p:cNvPr id="839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6134F3C-DBD3-455A-A297-A356853296A7}" type="slidenum">
              <a:rPr lang="en-US" altLang="en-US">
                <a:latin typeface="Calibri" panose="020F0502020204030204" pitchFamily="34" charset="0"/>
              </a:rPr>
              <a:pPr/>
              <a:t>24</a:t>
            </a:fld>
            <a:endParaRPr lang="en-US" altLang="en-US">
              <a:latin typeface="Calibri" panose="020F0502020204030204" pitchFamily="34" charset="0"/>
            </a:endParaRPr>
          </a:p>
        </p:txBody>
      </p:sp>
    </p:spTree>
    <p:extLst>
      <p:ext uri="{BB962C8B-B14F-4D97-AF65-F5344CB8AC3E}">
        <p14:creationId xmlns:p14="http://schemas.microsoft.com/office/powerpoint/2010/main" val="32728436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p>
        </p:txBody>
      </p:sp>
      <p:sp>
        <p:nvSpPr>
          <p:cNvPr id="9114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9A5E307-D2E4-4E20-A03F-A828C0677861}" type="slidenum">
              <a:rPr lang="en-US" altLang="en-US">
                <a:latin typeface="Calibri" panose="020F0502020204030204" pitchFamily="34" charset="0"/>
              </a:rPr>
              <a:pPr/>
              <a:t>25</a:t>
            </a:fld>
            <a:endParaRPr lang="en-US" altLang="en-US">
              <a:latin typeface="Calibri" panose="020F0502020204030204" pitchFamily="34" charset="0"/>
            </a:endParaRPr>
          </a:p>
        </p:txBody>
      </p:sp>
    </p:spTree>
    <p:extLst>
      <p:ext uri="{BB962C8B-B14F-4D97-AF65-F5344CB8AC3E}">
        <p14:creationId xmlns:p14="http://schemas.microsoft.com/office/powerpoint/2010/main" val="32949237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ltLang="pt-PT">
                <a:solidFill>
                  <a:srgbClr val="000000"/>
                </a:solidFill>
              </a:rPr>
              <a:t>Estes slides enumeram as cada um dos poderes processuais ao abrigo do Capítulo II, Secção 2 da Convenção de Budapeste. O formador pode discutir brevemente cada poder, embora se espere que os participantes compreendam cada um dos poderes nesta fase, tendo completado o curso introdutório.</a:t>
            </a:r>
          </a:p>
        </p:txBody>
      </p:sp>
      <p:sp>
        <p:nvSpPr>
          <p:cNvPr id="51204"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ea typeface="MS PGothic" pitchFamily="34" charset="-128"/>
              </a:defRPr>
            </a:lvl1pPr>
            <a:lvl2pPr marL="742950" indent="-285750">
              <a:spcBef>
                <a:spcPct val="30000"/>
              </a:spcBef>
              <a:defRPr sz="1200">
                <a:solidFill>
                  <a:schemeClr val="tx1"/>
                </a:solidFill>
                <a:latin typeface="Calibri" pitchFamily="34" charset="0"/>
                <a:ea typeface="MS PGothic" pitchFamily="34" charset="-128"/>
              </a:defRPr>
            </a:lvl2pPr>
            <a:lvl3pPr marL="1143000" indent="-228600">
              <a:spcBef>
                <a:spcPct val="30000"/>
              </a:spcBef>
              <a:defRPr sz="1200">
                <a:solidFill>
                  <a:schemeClr val="tx1"/>
                </a:solidFill>
                <a:latin typeface="Calibri" pitchFamily="34" charset="0"/>
                <a:ea typeface="MS PGothic" pitchFamily="34" charset="-128"/>
              </a:defRPr>
            </a:lvl3pPr>
            <a:lvl4pPr marL="1600200" indent="-228600">
              <a:spcBef>
                <a:spcPct val="30000"/>
              </a:spcBef>
              <a:defRPr sz="1200">
                <a:solidFill>
                  <a:schemeClr val="tx1"/>
                </a:solidFill>
                <a:latin typeface="Calibri" pitchFamily="34" charset="0"/>
                <a:ea typeface="MS PGothic" pitchFamily="34" charset="-128"/>
              </a:defRPr>
            </a:lvl4pPr>
            <a:lvl5pPr marL="2057400" indent="-228600">
              <a:spcBef>
                <a:spcPct val="30000"/>
              </a:spcBef>
              <a:defRPr sz="1200">
                <a:solidFill>
                  <a:schemeClr val="tx1"/>
                </a:solidFill>
                <a:latin typeface="Calibri" pitchFamily="34" charset="0"/>
                <a:ea typeface="MS PGothic" pitchFamily="34" charset="-128"/>
              </a:defRPr>
            </a:lvl5pPr>
            <a:lvl6pPr marL="25146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0" hangingPunct="0">
              <a:spcBef>
                <a:spcPct val="0"/>
              </a:spcBef>
            </a:pPr>
            <a:fld id="{F25ADB13-288B-497A-9EAB-22DFC117A360}" type="slidenum">
              <a:rPr lang="en-US" altLang="pt-PT" smtClean="0">
                <a:solidFill>
                  <a:srgbClr val="000000"/>
                </a:solidFill>
              </a:rPr>
              <a:pPr eaLnBrk="0" hangingPunct="0">
                <a:spcBef>
                  <a:spcPct val="0"/>
                </a:spcBef>
              </a:pPr>
              <a:t>26</a:t>
            </a:fld>
            <a:endParaRPr lang="en-US" altLang="pt-PT">
              <a:solidFill>
                <a:srgbClr val="000000"/>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a:t>Este slide fornece alguns exemplos que ilustram como diferentes poderes processuais são mais apropriados para diferentes ações de investigação e resultados finais. </a:t>
            </a:r>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E585C33-81E6-4DAC-84AB-383CC0F6BAF2}" type="slidenum">
              <a:rPr lang="en-US" altLang="en-US">
                <a:latin typeface="Calibri" panose="020F0502020204030204" pitchFamily="34" charset="0"/>
              </a:rPr>
              <a:pPr/>
              <a:t>27</a:t>
            </a:fld>
            <a:endParaRPr lang="en-US" altLang="en-US">
              <a:latin typeface="Calibri" panose="020F0502020204030204" pitchFamily="34" charset="0"/>
            </a:endParaRPr>
          </a:p>
        </p:txBody>
      </p:sp>
    </p:spTree>
    <p:extLst>
      <p:ext uri="{BB962C8B-B14F-4D97-AF65-F5344CB8AC3E}">
        <p14:creationId xmlns:p14="http://schemas.microsoft.com/office/powerpoint/2010/main" val="13562973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a:t>Este slide ilustra qual a autoridade policial do poder processual que pode exercer para obter informações do subscritor na forma de dados informáticos.</a:t>
            </a:r>
          </a:p>
          <a:p>
            <a:endParaRPr lang="en-US" altLang="en-US" dirty="0"/>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E585C33-81E6-4DAC-84AB-383CC0F6BAF2}" type="slidenum">
              <a:rPr lang="en-US" altLang="en-US">
                <a:latin typeface="Calibri" panose="020F0502020204030204" pitchFamily="34" charset="0"/>
              </a:rPr>
              <a:pPr/>
              <a:t>28</a:t>
            </a:fld>
            <a:endParaRPr lang="en-US" altLang="en-US">
              <a:latin typeface="Calibri" panose="020F0502020204030204" pitchFamily="34" charset="0"/>
            </a:endParaRPr>
          </a:p>
        </p:txBody>
      </p:sp>
    </p:spTree>
    <p:extLst>
      <p:ext uri="{BB962C8B-B14F-4D97-AF65-F5344CB8AC3E}">
        <p14:creationId xmlns:p14="http://schemas.microsoft.com/office/powerpoint/2010/main" val="6794584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a:t>Este slide ilustra qual das leis de poder processual pode ser exercida para obter dados de tráfego em ligação com um e-mail enviado pela UBP para o FBA.</a:t>
            </a:r>
          </a:p>
          <a:p>
            <a:endParaRPr lang="en-US" altLang="en-US" dirty="0"/>
          </a:p>
          <a:p>
            <a:endParaRPr lang="en-US" altLang="en-US" dirty="0"/>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E585C33-81E6-4DAC-84AB-383CC0F6BAF2}" type="slidenum">
              <a:rPr lang="en-US" altLang="en-US">
                <a:latin typeface="Calibri" panose="020F0502020204030204" pitchFamily="34" charset="0"/>
              </a:rPr>
              <a:pPr/>
              <a:t>29</a:t>
            </a:fld>
            <a:endParaRPr lang="en-US" altLang="en-US">
              <a:latin typeface="Calibri" panose="020F0502020204030204" pitchFamily="34" charset="0"/>
            </a:endParaRPr>
          </a:p>
        </p:txBody>
      </p:sp>
    </p:spTree>
    <p:extLst>
      <p:ext uri="{BB962C8B-B14F-4D97-AF65-F5344CB8AC3E}">
        <p14:creationId xmlns:p14="http://schemas.microsoft.com/office/powerpoint/2010/main" val="8923917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resume os objetivos da sessão.</a:t>
            </a:r>
          </a:p>
          <a:p>
            <a:endParaRPr lang="en-US" altLang="en-US"/>
          </a:p>
          <a:p>
            <a:r>
              <a:rPr lang="pt-PT"/>
              <a:t>O formador deve explicar claramente os objetivos desta sessão aos participantes.</a:t>
            </a:r>
          </a:p>
          <a:p>
            <a:endParaRPr lang="hr-HR" altLang="en-US"/>
          </a:p>
        </p:txBody>
      </p:sp>
      <p:sp>
        <p:nvSpPr>
          <p:cNvPr id="66564"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CE0280E-058F-4D29-99FC-DF7303699BA4}" type="slidenum">
              <a:rPr lang="en-US" altLang="en-US">
                <a:latin typeface="Calibri" panose="020F0502020204030204" pitchFamily="34" charset="0"/>
              </a:rPr>
              <a:pPr/>
              <a:t>3</a:t>
            </a:fld>
            <a:endParaRPr lang="en-US" altLang="en-US">
              <a:latin typeface="Calibri" panose="020F0502020204030204" pitchFamily="34" charset="0"/>
            </a:endParaRPr>
          </a:p>
        </p:txBody>
      </p:sp>
    </p:spTree>
    <p:extLst>
      <p:ext uri="{BB962C8B-B14F-4D97-AF65-F5344CB8AC3E}">
        <p14:creationId xmlns:p14="http://schemas.microsoft.com/office/powerpoint/2010/main" val="8783406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O formador deve explicar a importância de especificar aspetos relacionados com a execução da medida de investigação no momento em que esta é solicitada. É uma boa prática fornecer detalhes sobre como o pedido será implementado e executado. </a:t>
            </a:r>
          </a:p>
        </p:txBody>
      </p:sp>
      <p:sp>
        <p:nvSpPr>
          <p:cNvPr id="880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C01C888-2B2C-4E17-9BAA-121E20993EC4}" type="slidenum">
              <a:rPr lang="en-US" altLang="en-US">
                <a:latin typeface="Calibri" panose="020F0502020204030204" pitchFamily="34" charset="0"/>
              </a:rPr>
              <a:pPr/>
              <a:t>30</a:t>
            </a:fld>
            <a:endParaRPr lang="en-US" altLang="en-US">
              <a:latin typeface="Calibri" panose="020F0502020204030204" pitchFamily="34" charset="0"/>
            </a:endParaRPr>
          </a:p>
        </p:txBody>
      </p:sp>
    </p:spTree>
    <p:extLst>
      <p:ext uri="{BB962C8B-B14F-4D97-AF65-F5344CB8AC3E}">
        <p14:creationId xmlns:p14="http://schemas.microsoft.com/office/powerpoint/2010/main" val="3246513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a:t>Este slide fornece um trecho do requerimento (para ser utilizado como base do exercício auditivo), explicando os aspetos técnicos das medidas para as quais a autorização é solicitada. O formador deve utilizar isso para explicar como as necessidades técnicas devem ser claramente descritas em qualquer solicitação relacionada com provas eletrónicas.  </a:t>
            </a:r>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31</a:t>
            </a:fld>
            <a:endParaRPr lang="en-US" altLang="en-US"/>
          </a:p>
        </p:txBody>
      </p:sp>
    </p:spTree>
    <p:extLst>
      <p:ext uri="{BB962C8B-B14F-4D97-AF65-F5344CB8AC3E}">
        <p14:creationId xmlns:p14="http://schemas.microsoft.com/office/powerpoint/2010/main" val="21490528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dirty="0"/>
              <a:t>O formador deve explicar aos delegados que, em muitas jurisdições, apenas o procurador/oficial da lei tem permissão para executar uma autorização com respeito a medidas de investigação, a menos que a autorização permita especificamente que outros indivíduos estejam presentes. Portanto, o pedido deve especificar as pessoas que serão obrigadas a acompanhar o procurador no momento da execução do poder</a:t>
            </a:r>
          </a:p>
          <a:p>
            <a:endParaRPr lang="en-US" altLang="en-US" dirty="0"/>
          </a:p>
          <a:p>
            <a:pPr algn="just"/>
            <a:r>
              <a:rPr lang="pt-PT" dirty="0"/>
              <a:t>Deve ser explicado claramente porque o indivíduo nomeado é necessário e o impacto de outras pessoas, além do requerente, na privacidade e direitos relacionados. </a:t>
            </a:r>
          </a:p>
          <a:p>
            <a:endParaRPr lang="en-US" altLang="en-US" dirty="0"/>
          </a:p>
          <a:p>
            <a:r>
              <a:rPr lang="pt-PT" dirty="0"/>
              <a:t>Isto pode incluir outros agentes da autoridade para assistência prática, especialistas (incluindo peritos forenses) para assistência técnica e outras pessoas com conhecimento sobre o funcionamento de sistemas de computadores ou informações relacionadas a códigos de acesso.</a:t>
            </a:r>
          </a:p>
          <a:p>
            <a:endParaRPr lang="en-US" altLang="en-US" dirty="0"/>
          </a:p>
        </p:txBody>
      </p:sp>
      <p:sp>
        <p:nvSpPr>
          <p:cNvPr id="890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E8CAF30-C21A-4B4A-8073-DEE4F80DA224}" type="slidenum">
              <a:rPr lang="en-US" altLang="en-US">
                <a:latin typeface="Calibri" panose="020F0502020204030204" pitchFamily="34" charset="0"/>
              </a:rPr>
              <a:pPr/>
              <a:t>32</a:t>
            </a:fld>
            <a:endParaRPr lang="en-US" altLang="en-US">
              <a:latin typeface="Calibri" panose="020F0502020204030204" pitchFamily="34" charset="0"/>
            </a:endParaRPr>
          </a:p>
        </p:txBody>
      </p:sp>
    </p:spTree>
    <p:extLst>
      <p:ext uri="{BB962C8B-B14F-4D97-AF65-F5344CB8AC3E}">
        <p14:creationId xmlns:p14="http://schemas.microsoft.com/office/powerpoint/2010/main" val="21801941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a:t>Este slide fornece exemplos de pessoas que podem ser obrigadas a exercer poder para proteger os dados do computador da Agência Ostland.</a:t>
            </a:r>
          </a:p>
          <a:p>
            <a:endParaRPr lang="en-GB" dirty="0"/>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33</a:t>
            </a:fld>
            <a:endParaRPr lang="en-US" altLang="en-US"/>
          </a:p>
        </p:txBody>
      </p:sp>
    </p:spTree>
    <p:extLst>
      <p:ext uri="{BB962C8B-B14F-4D97-AF65-F5344CB8AC3E}">
        <p14:creationId xmlns:p14="http://schemas.microsoft.com/office/powerpoint/2010/main" val="6902624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a:t>Dado que a Convenção de Budapeste restringe a obrigatoriedade de um prestador de serviços intercetar ou registar dados em tempo real além de sua capacidade técnica existente, os prestadores de serviços relevantes e a sua capacidade técnica deve ser explicada ao solicitar medidas de investigação.</a:t>
            </a:r>
          </a:p>
          <a:p>
            <a:pPr algn="just"/>
            <a:endParaRPr lang="en-US" altLang="en-US" dirty="0"/>
          </a:p>
          <a:p>
            <a:pPr algn="just"/>
            <a:r>
              <a:rPr lang="pt-PT"/>
              <a:t>O formador deve enfatizar que, ao solicitar medidas de investigação, deve-se ter cuidado especial para não solicitar medidas que excedam a capacidade técnica conhecida do prestador de serviços, pois tal pode representar um desafio no momento da execução da ação.</a:t>
            </a:r>
          </a:p>
        </p:txBody>
      </p:sp>
      <p:sp>
        <p:nvSpPr>
          <p:cNvPr id="901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0B0E22C-7244-4032-A3EB-EB7BFD13BAD1}" type="slidenum">
              <a:rPr lang="en-US" altLang="en-US">
                <a:latin typeface="Calibri" panose="020F0502020204030204" pitchFamily="34" charset="0"/>
              </a:rPr>
              <a:pPr/>
              <a:t>34</a:t>
            </a:fld>
            <a:endParaRPr lang="en-US" altLang="en-US">
              <a:latin typeface="Calibri" panose="020F0502020204030204" pitchFamily="34" charset="0"/>
            </a:endParaRPr>
          </a:p>
        </p:txBody>
      </p:sp>
    </p:spTree>
    <p:extLst>
      <p:ext uri="{BB962C8B-B14F-4D97-AF65-F5344CB8AC3E}">
        <p14:creationId xmlns:p14="http://schemas.microsoft.com/office/powerpoint/2010/main" val="21303473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a:t>Este slide mostra trechos da Convenção de Budapeste que afirmam que os poderes das autoridades competentes nos termos dos Artigos 20 e 21, na medida em que se impõem aos prestadores de serviços obrigatórios, estão limitados à capacidade técnica existente do prestador de serviços.</a:t>
            </a:r>
          </a:p>
        </p:txBody>
      </p:sp>
      <p:sp>
        <p:nvSpPr>
          <p:cNvPr id="901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0B0E22C-7244-4032-A3EB-EB7BFD13BAD1}" type="slidenum">
              <a:rPr lang="en-US" altLang="en-US">
                <a:latin typeface="Calibri" panose="020F0502020204030204" pitchFamily="34" charset="0"/>
              </a:rPr>
              <a:pPr/>
              <a:t>35</a:t>
            </a:fld>
            <a:endParaRPr lang="en-US" altLang="en-US">
              <a:latin typeface="Calibri" panose="020F0502020204030204" pitchFamily="34" charset="0"/>
            </a:endParaRPr>
          </a:p>
        </p:txBody>
      </p:sp>
    </p:spTree>
    <p:extLst>
      <p:ext uri="{BB962C8B-B14F-4D97-AF65-F5344CB8AC3E}">
        <p14:creationId xmlns:p14="http://schemas.microsoft.com/office/powerpoint/2010/main" val="214767514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p>
        </p:txBody>
      </p:sp>
      <p:sp>
        <p:nvSpPr>
          <p:cNvPr id="9114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9A5E307-D2E4-4E20-A03F-A828C0677861}" type="slidenum">
              <a:rPr lang="en-US" altLang="en-US">
                <a:latin typeface="Calibri" panose="020F0502020204030204" pitchFamily="34" charset="0"/>
              </a:rPr>
              <a:pPr/>
              <a:t>36</a:t>
            </a:fld>
            <a:endParaRPr lang="en-US" altLang="en-US">
              <a:latin typeface="Calibri" panose="020F0502020204030204" pitchFamily="34" charset="0"/>
            </a:endParaRPr>
          </a:p>
        </p:txBody>
      </p:sp>
    </p:spTree>
    <p:extLst>
      <p:ext uri="{BB962C8B-B14F-4D97-AF65-F5344CB8AC3E}">
        <p14:creationId xmlns:p14="http://schemas.microsoft.com/office/powerpoint/2010/main" val="14524683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Uma das condições estabelecidas no Artigo 15 é que a duração de um poder processual seja claramente indicada. Isto deve ser claramente indicado ao solicitar medidas de investigação, em particular, busca e apreensão, recolha em tempo real de dados de tráfego e interceção de dados de conteúdo, em particular, porque estes são os poderes mais invasivos ao abrigo da Convenção de Budapeste.</a:t>
            </a:r>
          </a:p>
          <a:p>
            <a:endParaRPr lang="en-US" altLang="en-US" dirty="0"/>
          </a:p>
          <a:p>
            <a:r>
              <a:rPr lang="pt-PT" dirty="0"/>
              <a:t>O formador deve esclarecer que a duração/frequência do poder depende de qual poder está a ser exercido e das circunstâncias particulares do caso. Por exemplo, no caso da gravação de dados de tráfego em tempo real, a autorização poderá pode ser preservar durante um período de 2 horas num determinado dia, quando se acredita que ocorrerá uma comunicação especificada. Por outro lado, em caso de apreensão de dados informáticos, o período de tempo durante o qual os materiais apreendidos devem ser retidos pelos </a:t>
            </a:r>
            <a:r>
              <a:rPr lang="pt-PT" dirty="0" err="1"/>
              <a:t>LEAs</a:t>
            </a:r>
            <a:r>
              <a:rPr lang="pt-PT" dirty="0"/>
              <a:t>, ou por quanto tempo os dados devem ser tornados inacessíveis ao sujeito, sendo mencionado quando realizar um pedido.</a:t>
            </a:r>
          </a:p>
        </p:txBody>
      </p:sp>
      <p:sp>
        <p:nvSpPr>
          <p:cNvPr id="993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C96111E-D955-4CE1-A79E-17F09CE462C4}" type="slidenum">
              <a:rPr lang="en-US" altLang="en-US">
                <a:latin typeface="Calibri" panose="020F0502020204030204" pitchFamily="34" charset="0"/>
              </a:rPr>
              <a:pPr/>
              <a:t>37</a:t>
            </a:fld>
            <a:endParaRPr lang="en-US" altLang="en-US">
              <a:latin typeface="Calibri" panose="020F0502020204030204" pitchFamily="34" charset="0"/>
            </a:endParaRPr>
          </a:p>
        </p:txBody>
      </p:sp>
    </p:spTree>
    <p:extLst>
      <p:ext uri="{BB962C8B-B14F-4D97-AF65-F5344CB8AC3E}">
        <p14:creationId xmlns:p14="http://schemas.microsoft.com/office/powerpoint/2010/main" val="204507331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a:t>Este slide fornece um trecho do requerimento (para ser utilizado como base do exercício auditivo). que se relaciona com a hora/duração/frequência do poder para realizar a proteção dos dados informáticos, e igualmente o período pelo qual certos dados serão considerados inacessíveis. </a:t>
            </a:r>
          </a:p>
          <a:p>
            <a:endParaRPr lang="en-GB" dirty="0"/>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38</a:t>
            </a:fld>
            <a:endParaRPr lang="en-US" altLang="en-US"/>
          </a:p>
        </p:txBody>
      </p:sp>
    </p:spTree>
    <p:extLst>
      <p:ext uri="{BB962C8B-B14F-4D97-AF65-F5344CB8AC3E}">
        <p14:creationId xmlns:p14="http://schemas.microsoft.com/office/powerpoint/2010/main" val="250904724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a:t>Este slide fornece garantias em relação à limitação dos poderes solicitados. Quando solicitar uma medida de investigação, poderá ser útil efetuar uma declaração a afirmar que os dados só serão divulgados, retidos e copiados na medida do necessário e as cópias serão destruídas quando não forem necessárias. </a:t>
            </a:r>
          </a:p>
          <a:p>
            <a:pPr algn="just"/>
            <a:endParaRPr lang="en-US" altLang="en-US" dirty="0"/>
          </a:p>
          <a:p>
            <a:pPr algn="just"/>
            <a:r>
              <a:rPr lang="pt-PT"/>
              <a:t>O slide também enumera os possíveis casos em que os dados podem ser necessários, que podem ser declarados no momento da solicitação, se apropriado.</a:t>
            </a:r>
          </a:p>
        </p:txBody>
      </p:sp>
      <p:sp>
        <p:nvSpPr>
          <p:cNvPr id="860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09AC6A1-11A6-4E2E-8774-A23B37C194A6}" type="slidenum">
              <a:rPr lang="en-US" altLang="en-US" smtClean="0">
                <a:latin typeface="Calibri" panose="020F0502020204030204" pitchFamily="34" charset="0"/>
              </a:rPr>
              <a:pPr/>
              <a:t>39</a:t>
            </a:fld>
            <a:endParaRPr lang="en-US" altLang="en-US">
              <a:latin typeface="Calibri" panose="020F0502020204030204" pitchFamily="34" charset="0"/>
            </a:endParaRPr>
          </a:p>
        </p:txBody>
      </p:sp>
    </p:spTree>
    <p:extLst>
      <p:ext uri="{BB962C8B-B14F-4D97-AF65-F5344CB8AC3E}">
        <p14:creationId xmlns:p14="http://schemas.microsoft.com/office/powerpoint/2010/main" val="18083923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A Parte Um apresenta uma introdução ao pedido de medidas processuais/investigativas em diferentes sistemas jurídicos e uma breve recapitulação da Sessão 1.2.3-1.2.4-1.3.1 do Curso Introdutório de Formação Judiciária do Conselho da Europa sobre Cibercrime e Provas Eletrónicas relativas a poderes processuais na Convenção de Budapeste. </a:t>
            </a:r>
          </a:p>
        </p:txBody>
      </p:sp>
      <p:sp>
        <p:nvSpPr>
          <p:cNvPr id="6758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5F0942B-CDC0-4169-9AB4-8A3C56AE1437}" type="slidenum">
              <a:rPr lang="en-US" altLang="en-US">
                <a:latin typeface="Calibri" panose="020F0502020204030204" pitchFamily="34" charset="0"/>
              </a:rPr>
              <a:pPr/>
              <a:t>4</a:t>
            </a:fld>
            <a:endParaRPr lang="en-US" altLang="en-US">
              <a:latin typeface="Calibri" panose="020F0502020204030204" pitchFamily="34" charset="0"/>
            </a:endParaRPr>
          </a:p>
        </p:txBody>
      </p:sp>
    </p:spTree>
    <p:extLst>
      <p:ext uri="{BB962C8B-B14F-4D97-AF65-F5344CB8AC3E}">
        <p14:creationId xmlns:p14="http://schemas.microsoft.com/office/powerpoint/2010/main" val="16233378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a:t>Este slide explica como os dados a serem obtidos no estudo de caso serão utilizados numa capacidade limitada. </a:t>
            </a:r>
          </a:p>
          <a:p>
            <a:endParaRPr lang="en-GB" dirty="0"/>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40</a:t>
            </a:fld>
            <a:endParaRPr lang="en-US" altLang="en-US"/>
          </a:p>
        </p:txBody>
      </p:sp>
    </p:spTree>
    <p:extLst>
      <p:ext uri="{BB962C8B-B14F-4D97-AF65-F5344CB8AC3E}">
        <p14:creationId xmlns:p14="http://schemas.microsoft.com/office/powerpoint/2010/main" val="412925731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Este slide estabelece as bases para medidas de privacidade a serem incluídas no requerimento. O formador deve explicar que a natureza dos poderes processuais ao abrigo da Convenção de Budapeste tem um impacto na privacidade e isso deve ser considerado durante a aplicação dos poderes processuais. </a:t>
            </a:r>
          </a:p>
          <a:p>
            <a:endParaRPr lang="en-US" altLang="en-US" dirty="0"/>
          </a:p>
          <a:p>
            <a:r>
              <a:rPr lang="pt-PT" dirty="0"/>
              <a:t>O formador também deve esclarecer que os procedimentos específicos sob a Convenção de Budapeste têm impactos variados na privacidade e, portanto, diferentes garantias podem ser adotadas. Por exemplo, em caso de interceção em tempo real de dados de conteúdo, pode ser apropriado tomar medidas como limitar a retenção de dados de conteúdo intercetado e restringir o acesso a dados de conteúdo intercetado a pessoas específicas. Inversamente, no caso de busca e apreensão, limitações podem estar a exigir a destruição de cópias de dados apreendidos após um período de tempo especificado.  São discutidos alguns exemplos nos slides seguintes.</a:t>
            </a:r>
          </a:p>
        </p:txBody>
      </p:sp>
      <p:sp>
        <p:nvSpPr>
          <p:cNvPr id="921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B6B8E52-05E3-4CF2-AD11-D2A13F00B5F3}" type="slidenum">
              <a:rPr lang="en-US" altLang="en-US">
                <a:latin typeface="Calibri" panose="020F0502020204030204" pitchFamily="34" charset="0"/>
              </a:rPr>
              <a:pPr/>
              <a:t>41</a:t>
            </a:fld>
            <a:endParaRPr lang="en-US" altLang="en-US">
              <a:latin typeface="Calibri" panose="020F0502020204030204" pitchFamily="34" charset="0"/>
            </a:endParaRPr>
          </a:p>
        </p:txBody>
      </p:sp>
    </p:spTree>
    <p:extLst>
      <p:ext uri="{BB962C8B-B14F-4D97-AF65-F5344CB8AC3E}">
        <p14:creationId xmlns:p14="http://schemas.microsoft.com/office/powerpoint/2010/main" val="370677085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fornece uma lista de medidas que podem ser tomadas para garantir a privacidade das pessoas envolvidas em investigações criminais e terceiros. Esta lista é conceitual e o promotor pode especificar outras medidas que podem ser apropriadas em qualquer caso no momento da solicitação.</a:t>
            </a:r>
          </a:p>
        </p:txBody>
      </p:sp>
      <p:sp>
        <p:nvSpPr>
          <p:cNvPr id="942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E145845-9B5D-4514-ACDF-5720488B87D0}" type="slidenum">
              <a:rPr lang="en-US" altLang="en-US">
                <a:latin typeface="Calibri" panose="020F0502020204030204" pitchFamily="34" charset="0"/>
              </a:rPr>
              <a:pPr/>
              <a:t>42</a:t>
            </a:fld>
            <a:endParaRPr lang="en-US" altLang="en-US">
              <a:latin typeface="Calibri" panose="020F0502020204030204" pitchFamily="34" charset="0"/>
            </a:endParaRPr>
          </a:p>
        </p:txBody>
      </p:sp>
    </p:spTree>
    <p:extLst>
      <p:ext uri="{BB962C8B-B14F-4D97-AF65-F5344CB8AC3E}">
        <p14:creationId xmlns:p14="http://schemas.microsoft.com/office/powerpoint/2010/main" val="304205127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a:t>Este slide explica como os dados solicitados no estudo de caso estarão sujeitos a garantias de privacidade.</a:t>
            </a:r>
          </a:p>
          <a:p>
            <a:endParaRPr lang="en-GB" dirty="0"/>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43</a:t>
            </a:fld>
            <a:endParaRPr lang="en-US" altLang="en-US"/>
          </a:p>
        </p:txBody>
      </p:sp>
    </p:spTree>
    <p:extLst>
      <p:ext uri="{BB962C8B-B14F-4D97-AF65-F5344CB8AC3E}">
        <p14:creationId xmlns:p14="http://schemas.microsoft.com/office/powerpoint/2010/main" val="370678002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O teste de proporcionalidade deve ser considerado em cada pedido de medidas de investigação. O conceito de proporcionalidade é utilizado como critério de justiça e justiça nos processos estatutários de interpretação como um método lógico destinado a auxiliar no discernimento do correto equilíbrio entre os efeitos de permitir o exercício de um poder processual e o benefício para a investigação do exercício de tal poder. </a:t>
            </a:r>
          </a:p>
        </p:txBody>
      </p:sp>
      <p:sp>
        <p:nvSpPr>
          <p:cNvPr id="962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BF0DB28-F171-432C-B4C1-6C59855E485A}" type="slidenum">
              <a:rPr lang="en-US" altLang="en-US">
                <a:latin typeface="Calibri" panose="020F0502020204030204" pitchFamily="34" charset="0"/>
              </a:rPr>
              <a:pPr/>
              <a:t>44</a:t>
            </a:fld>
            <a:endParaRPr lang="en-US" altLang="en-US">
              <a:latin typeface="Calibri" panose="020F0502020204030204" pitchFamily="34" charset="0"/>
            </a:endParaRPr>
          </a:p>
        </p:txBody>
      </p:sp>
    </p:spTree>
    <p:extLst>
      <p:ext uri="{BB962C8B-B14F-4D97-AF65-F5344CB8AC3E}">
        <p14:creationId xmlns:p14="http://schemas.microsoft.com/office/powerpoint/2010/main" val="410264229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a:t>Este slide analisa a aplicação para proteger os dados informáticos de uma perspetiva de proporcionalidade. Ilustra alguns exemplos de fatores que devem ser cobertos pelo pedido para explicar se os poderes processuais solicitados são proporcionais ao valor agregado à investigação do exercício de tais poderes processuais.</a:t>
            </a:r>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45</a:t>
            </a:fld>
            <a:endParaRPr lang="en-US" altLang="en-US"/>
          </a:p>
        </p:txBody>
      </p:sp>
    </p:spTree>
    <p:extLst>
      <p:ext uri="{BB962C8B-B14F-4D97-AF65-F5344CB8AC3E}">
        <p14:creationId xmlns:p14="http://schemas.microsoft.com/office/powerpoint/2010/main" val="7932329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Quando solicitar poderes processuais, também deve clarificar se os materiais solicitados podem afetar qualquer sigilo ou privilégio legal, religioso, médico ou jornalístico; e se assim for, justificar ou proporcionar motivos adicionais para permitir o exercício do poder. Se os dados se enquadrarem em qualquer uma das categorias acima mencionadas, pode colocar uma carga adicional em relação ao cumprimento do teste de proporcionalidade.</a:t>
            </a:r>
          </a:p>
        </p:txBody>
      </p:sp>
      <p:sp>
        <p:nvSpPr>
          <p:cNvPr id="972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2339A7E-A523-4B71-8FE0-6ADFAEAF7A7F}" type="slidenum">
              <a:rPr lang="en-US" altLang="en-US">
                <a:latin typeface="Calibri" panose="020F0502020204030204" pitchFamily="34" charset="0"/>
              </a:rPr>
              <a:pPr/>
              <a:t>46</a:t>
            </a:fld>
            <a:endParaRPr lang="en-US" altLang="en-US">
              <a:latin typeface="Calibri" panose="020F0502020204030204" pitchFamily="34" charset="0"/>
            </a:endParaRPr>
          </a:p>
        </p:txBody>
      </p:sp>
    </p:spTree>
    <p:extLst>
      <p:ext uri="{BB962C8B-B14F-4D97-AF65-F5344CB8AC3E}">
        <p14:creationId xmlns:p14="http://schemas.microsoft.com/office/powerpoint/2010/main" val="216598149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zervirano mjesto slike slajda 1">
            <a:extLst>
              <a:ext uri="{FF2B5EF4-FFF2-40B4-BE49-F238E27FC236}">
                <a16:creationId xmlns:a16="http://schemas.microsoft.com/office/drawing/2014/main" id="{C6496375-A7E7-48D4-99CB-12811F390DB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Rezervirano mjesto bilježaka 2">
            <a:extLst>
              <a:ext uri="{FF2B5EF4-FFF2-40B4-BE49-F238E27FC236}">
                <a16:creationId xmlns:a16="http://schemas.microsoft.com/office/drawing/2014/main" id="{DC0D5C96-B176-447B-87D7-D6DC16F62DE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a:t>O formador deve destacar a importância da confidencialidade no momento da consideração do pedido ou da audiência. A falha em garantir a confidencialidade pode frustrar o exercício de um poder processual e, possivelmente, até mesmo uma investigação criminal inteira. </a:t>
            </a:r>
          </a:p>
        </p:txBody>
      </p:sp>
      <p:sp>
        <p:nvSpPr>
          <p:cNvPr id="32772" name="Rezervirano mjesto broja slajda 3">
            <a:extLst>
              <a:ext uri="{FF2B5EF4-FFF2-40B4-BE49-F238E27FC236}">
                <a16:creationId xmlns:a16="http://schemas.microsoft.com/office/drawing/2014/main" id="{245DEB3C-7ED9-4EDF-B7BA-760D0963983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43F76DE1-75A6-4354-9413-0133CCD398EC}" type="slidenum">
              <a:rPr lang="en-US" altLang="en-US" smtClean="0"/>
              <a:pPr>
                <a:spcBef>
                  <a:spcPct val="0"/>
                </a:spcBef>
              </a:pPr>
              <a:t>47</a:t>
            </a:fld>
            <a:endParaRPr lang="en-US" altLang="en-US"/>
          </a:p>
        </p:txBody>
      </p:sp>
    </p:spTree>
    <p:extLst>
      <p:ext uri="{BB962C8B-B14F-4D97-AF65-F5344CB8AC3E}">
        <p14:creationId xmlns:p14="http://schemas.microsoft.com/office/powerpoint/2010/main" val="359650147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zervirano mjesto slike slajda 1">
            <a:extLst>
              <a:ext uri="{FF2B5EF4-FFF2-40B4-BE49-F238E27FC236}">
                <a16:creationId xmlns:a16="http://schemas.microsoft.com/office/drawing/2014/main" id="{6628FE4C-493C-4089-93A2-302F1B0DC78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Rezervirano mjesto bilježaka 2">
            <a:extLst>
              <a:ext uri="{FF2B5EF4-FFF2-40B4-BE49-F238E27FC236}">
                <a16:creationId xmlns:a16="http://schemas.microsoft.com/office/drawing/2014/main" id="{B6EC3867-04A3-4570-B988-ADBB68500A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fornece exemplos de diferentes poderes processuais que destacam a base legal para garantir a confidencialidade dos poderes processuais.</a:t>
            </a:r>
          </a:p>
        </p:txBody>
      </p:sp>
      <p:sp>
        <p:nvSpPr>
          <p:cNvPr id="34820" name="Rezervirano mjesto broja slajda 3">
            <a:extLst>
              <a:ext uri="{FF2B5EF4-FFF2-40B4-BE49-F238E27FC236}">
                <a16:creationId xmlns:a16="http://schemas.microsoft.com/office/drawing/2014/main" id="{A2BE7C5D-DFEF-411A-A5B3-84C40FB4AF7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CAB551F7-6348-413B-8EA7-93C601E9208D}" type="slidenum">
              <a:rPr lang="en-US" altLang="en-US" smtClean="0"/>
              <a:pPr>
                <a:spcBef>
                  <a:spcPct val="0"/>
                </a:spcBef>
              </a:pPr>
              <a:t>48</a:t>
            </a:fld>
            <a:endParaRPr lang="en-US" altLang="en-US"/>
          </a:p>
        </p:txBody>
      </p:sp>
    </p:spTree>
    <p:extLst>
      <p:ext uri="{BB962C8B-B14F-4D97-AF65-F5344CB8AC3E}">
        <p14:creationId xmlns:p14="http://schemas.microsoft.com/office/powerpoint/2010/main" val="175011588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zervirano mjesto slike slajda 1">
            <a:extLst>
              <a:ext uri="{FF2B5EF4-FFF2-40B4-BE49-F238E27FC236}">
                <a16:creationId xmlns:a16="http://schemas.microsoft.com/office/drawing/2014/main" id="{E7577A87-31C3-4E45-ADD0-9F73247FA2B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Rezervirano mjesto bilježaka 2">
            <a:extLst>
              <a:ext uri="{FF2B5EF4-FFF2-40B4-BE49-F238E27FC236}">
                <a16:creationId xmlns:a16="http://schemas.microsoft.com/office/drawing/2014/main" id="{D43ACACC-1161-4329-A8AD-EE1DA6BB547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hr-HR" altLang="en-US" b="1"/>
          </a:p>
        </p:txBody>
      </p:sp>
      <p:sp>
        <p:nvSpPr>
          <p:cNvPr id="38916" name="Rezervirano mjesto broja slajda 3">
            <a:extLst>
              <a:ext uri="{FF2B5EF4-FFF2-40B4-BE49-F238E27FC236}">
                <a16:creationId xmlns:a16="http://schemas.microsoft.com/office/drawing/2014/main" id="{E6D1E5CA-C74B-47A9-9826-B4E81C6BE0A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E9B42E99-2154-4CD2-9719-04D9B00A4FBF}" type="slidenum">
              <a:rPr lang="en-US" altLang="en-US" smtClean="0"/>
              <a:pPr>
                <a:spcBef>
                  <a:spcPct val="0"/>
                </a:spcBef>
              </a:pPr>
              <a:t>49</a:t>
            </a:fld>
            <a:endParaRPr lang="en-US" altLang="en-US"/>
          </a:p>
        </p:txBody>
      </p:sp>
    </p:spTree>
    <p:extLst>
      <p:ext uri="{BB962C8B-B14F-4D97-AF65-F5344CB8AC3E}">
        <p14:creationId xmlns:p14="http://schemas.microsoft.com/office/powerpoint/2010/main" val="13458964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ltLang="pt-PT">
                <a:solidFill>
                  <a:srgbClr val="000000"/>
                </a:solidFill>
              </a:rPr>
              <a:t>Estes slides enumeram as cada um dos poderes processuais ao abrigo do Capítulo II, Secção 2 da Convenção de Budapeste. O formador pode discutir brevemente cada poder, embora se espere que os participantes compreendam cada um dos poderes nesta fase, tendo completado o curso introdutório.</a:t>
            </a:r>
          </a:p>
        </p:txBody>
      </p:sp>
      <p:sp>
        <p:nvSpPr>
          <p:cNvPr id="51204"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ea typeface="MS PGothic" pitchFamily="34" charset="-128"/>
              </a:defRPr>
            </a:lvl1pPr>
            <a:lvl2pPr marL="742950" indent="-285750">
              <a:spcBef>
                <a:spcPct val="30000"/>
              </a:spcBef>
              <a:defRPr sz="1200">
                <a:solidFill>
                  <a:schemeClr val="tx1"/>
                </a:solidFill>
                <a:latin typeface="Calibri" pitchFamily="34" charset="0"/>
                <a:ea typeface="MS PGothic" pitchFamily="34" charset="-128"/>
              </a:defRPr>
            </a:lvl2pPr>
            <a:lvl3pPr marL="1143000" indent="-228600">
              <a:spcBef>
                <a:spcPct val="30000"/>
              </a:spcBef>
              <a:defRPr sz="1200">
                <a:solidFill>
                  <a:schemeClr val="tx1"/>
                </a:solidFill>
                <a:latin typeface="Calibri" pitchFamily="34" charset="0"/>
                <a:ea typeface="MS PGothic" pitchFamily="34" charset="-128"/>
              </a:defRPr>
            </a:lvl3pPr>
            <a:lvl4pPr marL="1600200" indent="-228600">
              <a:spcBef>
                <a:spcPct val="30000"/>
              </a:spcBef>
              <a:defRPr sz="1200">
                <a:solidFill>
                  <a:schemeClr val="tx1"/>
                </a:solidFill>
                <a:latin typeface="Calibri" pitchFamily="34" charset="0"/>
                <a:ea typeface="MS PGothic" pitchFamily="34" charset="-128"/>
              </a:defRPr>
            </a:lvl4pPr>
            <a:lvl5pPr marL="2057400" indent="-228600">
              <a:spcBef>
                <a:spcPct val="30000"/>
              </a:spcBef>
              <a:defRPr sz="1200">
                <a:solidFill>
                  <a:schemeClr val="tx1"/>
                </a:solidFill>
                <a:latin typeface="Calibri" pitchFamily="34" charset="0"/>
                <a:ea typeface="MS PGothic" pitchFamily="34" charset="-128"/>
              </a:defRPr>
            </a:lvl5pPr>
            <a:lvl6pPr marL="25146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0" hangingPunct="0">
              <a:spcBef>
                <a:spcPct val="0"/>
              </a:spcBef>
            </a:pPr>
            <a:fld id="{F25ADB13-288B-497A-9EAB-22DFC117A360}" type="slidenum">
              <a:rPr lang="en-US" altLang="pt-PT" smtClean="0">
                <a:solidFill>
                  <a:srgbClr val="000000"/>
                </a:solidFill>
              </a:rPr>
              <a:pPr eaLnBrk="0" hangingPunct="0">
                <a:spcBef>
                  <a:spcPct val="0"/>
                </a:spcBef>
              </a:pPr>
              <a:t>5</a:t>
            </a:fld>
            <a:endParaRPr lang="en-US" altLang="pt-PT">
              <a:solidFill>
                <a:srgbClr val="000000"/>
              </a:solidFill>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a:t>A Parte Quatro refere-se aos motivos que formam a base do porquê os poderes processuais são necessários para questões de investigação criminal especificada.</a:t>
            </a:r>
          </a:p>
        </p:txBody>
      </p:sp>
      <p:sp>
        <p:nvSpPr>
          <p:cNvPr id="10035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E86835E-9418-4756-87EA-84788C6C33B3}" type="slidenum">
              <a:rPr lang="en-US" altLang="en-US">
                <a:latin typeface="Calibri" panose="020F0502020204030204" pitchFamily="34" charset="0"/>
              </a:rPr>
              <a:pPr/>
              <a:t>50</a:t>
            </a:fld>
            <a:endParaRPr lang="en-US" altLang="en-US">
              <a:latin typeface="Calibri" panose="020F0502020204030204" pitchFamily="34" charset="0"/>
            </a:endParaRPr>
          </a:p>
        </p:txBody>
      </p:sp>
    </p:spTree>
    <p:extLst>
      <p:ext uri="{BB962C8B-B14F-4D97-AF65-F5344CB8AC3E}">
        <p14:creationId xmlns:p14="http://schemas.microsoft.com/office/powerpoint/2010/main" val="401387566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O Artigo 15 da Convenção de Budapeste exige especificamente que a aplicação dos poderes processuais se baseiam em motivos que justifiquem tal exercício. Isto também foi reiterado na Nota explicativa da Convenção de Budapeste. O formador deve explicar aos delegados a importância de explicar claramente os motivos em qualquer solicitação para o exercício dos poderes processuais.</a:t>
            </a:r>
          </a:p>
        </p:txBody>
      </p:sp>
      <p:sp>
        <p:nvSpPr>
          <p:cNvPr id="1013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A0BBA5F-6628-4FB4-8BA9-5640708E5A1C}" type="slidenum">
              <a:rPr lang="en-US" altLang="en-US">
                <a:latin typeface="Calibri" panose="020F0502020204030204" pitchFamily="34" charset="0"/>
              </a:rPr>
              <a:pPr/>
              <a:t>51</a:t>
            </a:fld>
            <a:endParaRPr lang="en-US" altLang="en-US">
              <a:latin typeface="Calibri" panose="020F0502020204030204" pitchFamily="34" charset="0"/>
            </a:endParaRPr>
          </a:p>
        </p:txBody>
      </p:sp>
    </p:spTree>
    <p:extLst>
      <p:ext uri="{BB962C8B-B14F-4D97-AF65-F5344CB8AC3E}">
        <p14:creationId xmlns:p14="http://schemas.microsoft.com/office/powerpoint/2010/main" val="263565352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deve ser utilizado pelo instrutor para explicar como, em todos os outros tipos de solicitações e casos, não existem "motivos padrão" quando se trata de pedidos de provas eletrónicas. Os motivos que devem ser mencionados como parte de um pedido dependem inteiramente dos factos do caso e do tipo de poder processual que se pretende exercer.</a:t>
            </a:r>
          </a:p>
        </p:txBody>
      </p:sp>
      <p:sp>
        <p:nvSpPr>
          <p:cNvPr id="1024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B694E1C-1F1A-4A46-B089-044083B41080}" type="slidenum">
              <a:rPr lang="en-US" altLang="en-US">
                <a:latin typeface="Calibri" panose="020F0502020204030204" pitchFamily="34" charset="0"/>
              </a:rPr>
              <a:pPr/>
              <a:t>52</a:t>
            </a:fld>
            <a:endParaRPr lang="en-US" altLang="en-US">
              <a:latin typeface="Calibri" panose="020F0502020204030204" pitchFamily="34" charset="0"/>
            </a:endParaRPr>
          </a:p>
        </p:txBody>
      </p:sp>
    </p:spTree>
    <p:extLst>
      <p:ext uri="{BB962C8B-B14F-4D97-AF65-F5344CB8AC3E}">
        <p14:creationId xmlns:p14="http://schemas.microsoft.com/office/powerpoint/2010/main" val="190592705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O formador deve utilizar este slide para discutir exemplos de motivos com base nos quais as pessoas podem solicitar ou candidatar-se para poderes processuais para a preservação rápida de dados armazenados.</a:t>
            </a:r>
          </a:p>
        </p:txBody>
      </p:sp>
      <p:sp>
        <p:nvSpPr>
          <p:cNvPr id="10342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D951685-FAF1-497E-BB24-A136148FBD91}" type="slidenum">
              <a:rPr lang="en-US" altLang="en-US">
                <a:latin typeface="Calibri" panose="020F0502020204030204" pitchFamily="34" charset="0"/>
              </a:rPr>
              <a:pPr/>
              <a:t>53</a:t>
            </a:fld>
            <a:endParaRPr lang="en-US" altLang="en-US">
              <a:latin typeface="Calibri" panose="020F0502020204030204" pitchFamily="34" charset="0"/>
            </a:endParaRPr>
          </a:p>
        </p:txBody>
      </p:sp>
    </p:spTree>
    <p:extLst>
      <p:ext uri="{BB962C8B-B14F-4D97-AF65-F5344CB8AC3E}">
        <p14:creationId xmlns:p14="http://schemas.microsoft.com/office/powerpoint/2010/main" val="157331084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O formador deve utilizar este slide para discutir exemplos de motivos com base nos quais as pessoas podem solicitar ou candidatar-se para poderes processuais para divulgação parcial de dados de tráfego.</a:t>
            </a:r>
          </a:p>
        </p:txBody>
      </p:sp>
      <p:sp>
        <p:nvSpPr>
          <p:cNvPr id="10342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D951685-FAF1-497E-BB24-A136148FBD91}" type="slidenum">
              <a:rPr lang="en-US" altLang="en-US">
                <a:latin typeface="Calibri" panose="020F0502020204030204" pitchFamily="34" charset="0"/>
              </a:rPr>
              <a:pPr/>
              <a:t>54</a:t>
            </a:fld>
            <a:endParaRPr lang="en-US" altLang="en-US">
              <a:latin typeface="Calibri" panose="020F0502020204030204" pitchFamily="34" charset="0"/>
            </a:endParaRPr>
          </a:p>
        </p:txBody>
      </p:sp>
    </p:spTree>
    <p:extLst>
      <p:ext uri="{BB962C8B-B14F-4D97-AF65-F5344CB8AC3E}">
        <p14:creationId xmlns:p14="http://schemas.microsoft.com/office/powerpoint/2010/main" val="198285966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O formador deve utilizar este slide para discutir exemplos de motivos com base nos quais as pessoas podem solicitar ou candidatar-se para poderes processuais para a busca e apreensão de dados informáticos armazenados.</a:t>
            </a:r>
          </a:p>
        </p:txBody>
      </p:sp>
      <p:sp>
        <p:nvSpPr>
          <p:cNvPr id="104452"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FC4592A-D1B5-4C6B-B026-41822935D403}" type="slidenum">
              <a:rPr lang="en-US" altLang="en-US">
                <a:latin typeface="Calibri" panose="020F0502020204030204" pitchFamily="34" charset="0"/>
              </a:rPr>
              <a:pPr/>
              <a:t>55</a:t>
            </a:fld>
            <a:endParaRPr lang="en-US" altLang="en-US">
              <a:latin typeface="Calibri" panose="020F0502020204030204" pitchFamily="34" charset="0"/>
            </a:endParaRPr>
          </a:p>
        </p:txBody>
      </p:sp>
    </p:spTree>
    <p:extLst>
      <p:ext uri="{BB962C8B-B14F-4D97-AF65-F5344CB8AC3E}">
        <p14:creationId xmlns:p14="http://schemas.microsoft.com/office/powerpoint/2010/main" val="38101661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O instrutor deve utilizar estes slides para discutir exemplos de motivos com base nos quais as pessoas podem solicitar ou candidatar-se para poderes processuais para interceção de dados de conteúdo.</a:t>
            </a:r>
          </a:p>
        </p:txBody>
      </p:sp>
      <p:sp>
        <p:nvSpPr>
          <p:cNvPr id="10547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6190AEE-9DEA-42F6-8B48-F4195E28BA0B}" type="slidenum">
              <a:rPr lang="en-US" altLang="en-US">
                <a:latin typeface="Calibri" panose="020F0502020204030204" pitchFamily="34" charset="0"/>
              </a:rPr>
              <a:pPr/>
              <a:t>56</a:t>
            </a:fld>
            <a:endParaRPr lang="en-US" altLang="en-US">
              <a:latin typeface="Calibri" panose="020F0502020204030204" pitchFamily="34" charset="0"/>
            </a:endParaRPr>
          </a:p>
        </p:txBody>
      </p:sp>
    </p:spTree>
    <p:extLst>
      <p:ext uri="{BB962C8B-B14F-4D97-AF65-F5344CB8AC3E}">
        <p14:creationId xmlns:p14="http://schemas.microsoft.com/office/powerpoint/2010/main" val="267566234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O instrutor deve utilizar estes slides para discutir exemplos de motivos com base nos quais as pessoas podem solicitar ou candidatar-se para poderes processuais para interceção de dados de conteúdo.</a:t>
            </a:r>
          </a:p>
        </p:txBody>
      </p:sp>
      <p:sp>
        <p:nvSpPr>
          <p:cNvPr id="10650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B07E28E-29C1-4ADF-ABBF-F7022A88DEB8}" type="slidenum">
              <a:rPr lang="en-US" altLang="en-US">
                <a:latin typeface="Calibri" panose="020F0502020204030204" pitchFamily="34" charset="0"/>
              </a:rPr>
              <a:pPr/>
              <a:t>57</a:t>
            </a:fld>
            <a:endParaRPr lang="en-US" altLang="en-US">
              <a:latin typeface="Calibri" panose="020F0502020204030204" pitchFamily="34" charset="0"/>
            </a:endParaRPr>
          </a:p>
        </p:txBody>
      </p:sp>
    </p:spTree>
    <p:extLst>
      <p:ext uri="{BB962C8B-B14F-4D97-AF65-F5344CB8AC3E}">
        <p14:creationId xmlns:p14="http://schemas.microsoft.com/office/powerpoint/2010/main" val="42549072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foca nos pedidos de medidas de investigação que são resultado de pedidos de assistência mútua recebidos de países estrangeiros. É possível que um país estrangeiro solicite assistência mútua para obter provas eletrónicas ou o exercício de qualquer poder processual. Com base nisto, é possível que uma autoridade relevante possa solicitar as medidas de investigação relevantes. </a:t>
            </a:r>
          </a:p>
          <a:p>
            <a:endParaRPr lang="en-US" altLang="en-US" dirty="0"/>
          </a:p>
          <a:p>
            <a:r>
              <a:rPr lang="pt-PT"/>
              <a:t>No caso de solicitações urgentes, pode ser possível, de acordo com as leis nacionais, candidatar-se a medidas de investigação e ter uma audiência ou consideração do pedido para medidas de investigação antes da receção de um pedido formal. </a:t>
            </a:r>
          </a:p>
        </p:txBody>
      </p:sp>
      <p:sp>
        <p:nvSpPr>
          <p:cNvPr id="107524"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BC4D54A-191D-441F-BA1B-F1CB15F46D1D}" type="slidenum">
              <a:rPr lang="en-US" altLang="en-US">
                <a:latin typeface="Calibri" panose="020F0502020204030204" pitchFamily="34" charset="0"/>
              </a:rPr>
              <a:pPr/>
              <a:t>58</a:t>
            </a:fld>
            <a:endParaRPr lang="en-US" altLang="en-US">
              <a:latin typeface="Calibri" panose="020F0502020204030204" pitchFamily="34" charset="0"/>
            </a:endParaRPr>
          </a:p>
        </p:txBody>
      </p:sp>
    </p:spTree>
    <p:extLst>
      <p:ext uri="{BB962C8B-B14F-4D97-AF65-F5344CB8AC3E}">
        <p14:creationId xmlns:p14="http://schemas.microsoft.com/office/powerpoint/2010/main" val="132886608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a:t>Os motivos em relação aos dados específicos identificados também devem ser explicados. Por exemplo, deve ser demonstrado que os dados são relevantes e de valor substancial para a investigação criminal especificada. Além disso, se os dados solicitados forem conhecidos como privilegiados ou confidenciais, isso deve ser claramente indicado e deve ser fornecida uma justificação.  Este slide fornece novamente ilustrações, e é possível que outros motivos relacionados especificamente aos dados solicitados possam ser especificados quando solicitar poderes processuais.</a:t>
            </a:r>
          </a:p>
          <a:p>
            <a:pPr algn="just"/>
            <a:endParaRPr lang="en-US" altLang="en-US" dirty="0"/>
          </a:p>
          <a:p>
            <a:pPr algn="just"/>
            <a:r>
              <a:rPr lang="pt-PT"/>
              <a:t>Devem ser fornecidos fundamentos adicionais caso os dados solicitados sejam privilegiados ou confidenciais; visto que os padrões de divulgação ou acesso a tais dados podem ser mais elevados em qualquer jurisdição particular. Os delegados devem ser informados de que, se estes dados estiverem a ser solicitados, poderão ser necessárias informações adicionais. </a:t>
            </a:r>
          </a:p>
        </p:txBody>
      </p:sp>
      <p:sp>
        <p:nvSpPr>
          <p:cNvPr id="1085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9CF87A2-873E-4071-A81A-F07AFED725F7}" type="slidenum">
              <a:rPr lang="en-US" altLang="en-US">
                <a:latin typeface="Calibri" panose="020F0502020204030204" pitchFamily="34" charset="0"/>
              </a:rPr>
              <a:pPr/>
              <a:t>59</a:t>
            </a:fld>
            <a:endParaRPr lang="en-US" altLang="en-US">
              <a:latin typeface="Calibri" panose="020F0502020204030204" pitchFamily="34" charset="0"/>
            </a:endParaRPr>
          </a:p>
        </p:txBody>
      </p:sp>
    </p:spTree>
    <p:extLst>
      <p:ext uri="{BB962C8B-B14F-4D97-AF65-F5344CB8AC3E}">
        <p14:creationId xmlns:p14="http://schemas.microsoft.com/office/powerpoint/2010/main" val="18022222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Este slide explica como a Convenção de Budapeste permite que os países determinem os processos apropriados para a aplicação de poderes processuais através da legislação nacional. O formador deve explicar que tal foi implementado de forma diferente em diferentes jurisdições. </a:t>
            </a:r>
          </a:p>
          <a:p>
            <a:endParaRPr lang="en-US" altLang="en-US" dirty="0"/>
          </a:p>
          <a:p>
            <a:pPr algn="just"/>
            <a:r>
              <a:rPr lang="pt-PT" dirty="0"/>
              <a:t>Algumas jurisdições exigem que uma solicitação seja feita após a qual o pedido é considerado (possivelmente não pessoalmente e através de uma hiperligação telefónica). Em seguida, o magistrado investigador/autoridade judiciária concede uma autorização.</a:t>
            </a:r>
          </a:p>
          <a:p>
            <a:pPr algn="just"/>
            <a:endParaRPr lang="en-US" altLang="en-US" dirty="0"/>
          </a:p>
          <a:p>
            <a:pPr algn="just"/>
            <a:r>
              <a:rPr lang="pt-PT" dirty="0"/>
              <a:t>Outras jurisdições exigem que seja realizada uma solicitação por escrito, após a qual deve ocorrer um processo de audiência diante de uma autoridade judicial, que será responsável por emitir uma ordem por escrito, permitindo ou impedindo a aplicação de poderes processuais.</a:t>
            </a:r>
          </a:p>
          <a:p>
            <a:pPr algn="just"/>
            <a:endParaRPr lang="en-US" altLang="en-US" dirty="0"/>
          </a:p>
          <a:p>
            <a:pPr algn="just"/>
            <a:endParaRPr lang="hr-HR" altLang="en-US" dirty="0"/>
          </a:p>
        </p:txBody>
      </p:sp>
      <p:sp>
        <p:nvSpPr>
          <p:cNvPr id="6963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00A59D8-1367-48D8-944D-78C2341E249C}" type="slidenum">
              <a:rPr lang="en-US" altLang="en-US">
                <a:latin typeface="Calibri" panose="020F0502020204030204" pitchFamily="34" charset="0"/>
              </a:rPr>
              <a:pPr/>
              <a:t>6</a:t>
            </a:fld>
            <a:endParaRPr lang="en-US" altLang="en-US">
              <a:latin typeface="Calibri" panose="020F0502020204030204" pitchFamily="34" charset="0"/>
            </a:endParaRPr>
          </a:p>
        </p:txBody>
      </p:sp>
    </p:spTree>
    <p:extLst>
      <p:ext uri="{BB962C8B-B14F-4D97-AF65-F5344CB8AC3E}">
        <p14:creationId xmlns:p14="http://schemas.microsoft.com/office/powerpoint/2010/main" val="232670147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a:t>É importante que o formador enfatize que detalhes suficientes devem ser fornecidos para explicar cada fundamento mencionado no pedido. A mera afirmação de que a interceção de dados de conteúdo é necessária para investigar uma infração grave pode não ser motivo suficiente em muitas jurisdições. O pedido também pode precisar de especificar a fonte, a qualidade, a fiabilidade das informações, como as informações foram verificadas, a utilidade dos dados a serem obtidos e a relevância da interceção para a investigação. </a:t>
            </a:r>
          </a:p>
        </p:txBody>
      </p:sp>
      <p:sp>
        <p:nvSpPr>
          <p:cNvPr id="1095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F6BDBDA-A8D0-49AD-BAFA-0B257C113053}" type="slidenum">
              <a:rPr lang="en-US" altLang="en-US">
                <a:latin typeface="Calibri" panose="020F0502020204030204" pitchFamily="34" charset="0"/>
              </a:rPr>
              <a:pPr/>
              <a:t>60</a:t>
            </a:fld>
            <a:endParaRPr lang="en-US" altLang="en-US">
              <a:latin typeface="Calibri" panose="020F0502020204030204" pitchFamily="34" charset="0"/>
            </a:endParaRPr>
          </a:p>
        </p:txBody>
      </p:sp>
    </p:spTree>
    <p:extLst>
      <p:ext uri="{BB962C8B-B14F-4D97-AF65-F5344CB8AC3E}">
        <p14:creationId xmlns:p14="http://schemas.microsoft.com/office/powerpoint/2010/main" val="39546965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a:t>Este slide ilustra em elevado nível certos fundamentos que podem formar a base de um pedido para garantir dados da Agência Ostland O formador pode utilizar isto para ligar o conceito de motivos ao pedido real recebido. É também importante para o formador enfatizar que meramente mencionar estes motivos no pedido não é suficiente – a fonte, fiabilidade, etc., das informações também devem ser abordadas.</a:t>
            </a:r>
          </a:p>
        </p:txBody>
      </p:sp>
      <p:sp>
        <p:nvSpPr>
          <p:cNvPr id="1095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F6BDBDA-A8D0-49AD-BAFA-0B257C113053}" type="slidenum">
              <a:rPr lang="en-US" altLang="en-US">
                <a:latin typeface="Calibri" panose="020F0502020204030204" pitchFamily="34" charset="0"/>
              </a:rPr>
              <a:pPr/>
              <a:t>61</a:t>
            </a:fld>
            <a:endParaRPr lang="en-US" altLang="en-US">
              <a:latin typeface="Calibri" panose="020F0502020204030204" pitchFamily="34" charset="0"/>
            </a:endParaRPr>
          </a:p>
        </p:txBody>
      </p:sp>
    </p:spTree>
    <p:extLst>
      <p:ext uri="{BB962C8B-B14F-4D97-AF65-F5344CB8AC3E}">
        <p14:creationId xmlns:p14="http://schemas.microsoft.com/office/powerpoint/2010/main" val="189728639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
        <p:nvSpPr>
          <p:cNvPr id="12186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09EB13C-E18A-4C87-BE24-EC1F5F2483AB}" type="slidenum">
              <a:rPr lang="en-US" altLang="en-US">
                <a:latin typeface="Calibri" panose="020F0502020204030204" pitchFamily="34" charset="0"/>
              </a:rPr>
              <a:pPr/>
              <a:t>62</a:t>
            </a:fld>
            <a:endParaRPr lang="en-US" altLang="en-US">
              <a:latin typeface="Calibri" panose="020F0502020204030204" pitchFamily="34" charset="0"/>
            </a:endParaRPr>
          </a:p>
        </p:txBody>
      </p:sp>
    </p:spTree>
    <p:extLst>
      <p:ext uri="{BB962C8B-B14F-4D97-AF65-F5344CB8AC3E}">
        <p14:creationId xmlns:p14="http://schemas.microsoft.com/office/powerpoint/2010/main" val="145029556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a:t>Resumo/Recapitulação</a:t>
            </a:r>
          </a:p>
          <a:p>
            <a:pPr algn="just"/>
            <a:r>
              <a:rPr lang="pt-PT"/>
              <a:t> </a:t>
            </a:r>
          </a:p>
          <a:p>
            <a:pPr algn="just"/>
            <a:r>
              <a:rPr lang="pt-PT"/>
              <a:t>O formador deve recapitular/testar o conhecimento sobre os tópicos abordados durante o curso da aula.</a:t>
            </a:r>
          </a:p>
        </p:txBody>
      </p:sp>
      <p:sp>
        <p:nvSpPr>
          <p:cNvPr id="122884"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5419C3C-0745-4434-9CD4-F8D586617785}" type="slidenum">
              <a:rPr lang="en-US" altLang="en-US">
                <a:latin typeface="Calibri" panose="020F0502020204030204" pitchFamily="34" charset="0"/>
              </a:rPr>
              <a:pPr/>
              <a:t>63</a:t>
            </a:fld>
            <a:endParaRPr lang="en-US" altLang="en-US">
              <a:latin typeface="Calibri" panose="020F0502020204030204" pitchFamily="34" charset="0"/>
            </a:endParaRPr>
          </a:p>
        </p:txBody>
      </p:sp>
    </p:spTree>
    <p:extLst>
      <p:ext uri="{BB962C8B-B14F-4D97-AF65-F5344CB8AC3E}">
        <p14:creationId xmlns:p14="http://schemas.microsoft.com/office/powerpoint/2010/main" val="6416726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O formador deve dar aos participantes a oportunidade de fazer quaisquer perguntas que possam ter em relação à aula.</a:t>
            </a:r>
          </a:p>
          <a:p>
            <a:endParaRPr lang="en-GB" altLang="en-US" b="1" dirty="0"/>
          </a:p>
          <a:p>
            <a:r>
              <a:rPr lang="pt-PT" b="1" dirty="0"/>
              <a:t>Exercícios Práticos (se aplicável)</a:t>
            </a:r>
          </a:p>
          <a:p>
            <a:r>
              <a:rPr lang="pt-PT" dirty="0"/>
              <a:t>Não há outros exercícios práticos preparados para esta sessão.</a:t>
            </a:r>
          </a:p>
          <a:p>
            <a:r>
              <a:rPr lang="pt-PT" dirty="0"/>
              <a:t> </a:t>
            </a:r>
          </a:p>
          <a:p>
            <a:r>
              <a:rPr lang="pt-PT" b="1" dirty="0"/>
              <a:t>Avaliação de conhecimentos</a:t>
            </a:r>
          </a:p>
          <a:p>
            <a:r>
              <a:rPr lang="pt-PT" dirty="0"/>
              <a:t>O formador deve avaliar os conhecimentos através de perguntas relevantes durante cada um dos aspetos da sessão.</a:t>
            </a:r>
          </a:p>
        </p:txBody>
      </p:sp>
      <p:sp>
        <p:nvSpPr>
          <p:cNvPr id="123908"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r" eaLnBrk="1" hangingPunct="1"/>
            <a:fld id="{7ECE62F7-7640-4308-98B8-9528B2B19B6A}" type="slidenum">
              <a:rPr lang="en-GB" sz="1200">
                <a:latin typeface="Calibri" panose="020F0502020204030204" pitchFamily="34" charset="0"/>
              </a:rPr>
              <a:pPr algn="r" eaLnBrk="1" hangingPunct="1"/>
              <a:t>64</a:t>
            </a:fld>
            <a:endParaRPr lang="en-GB" sz="1200">
              <a:latin typeface="Calibri" panose="020F0502020204030204" pitchFamily="34" charset="0"/>
            </a:endParaRPr>
          </a:p>
        </p:txBody>
      </p:sp>
    </p:spTree>
    <p:extLst>
      <p:ext uri="{BB962C8B-B14F-4D97-AF65-F5344CB8AC3E}">
        <p14:creationId xmlns:p14="http://schemas.microsoft.com/office/powerpoint/2010/main" val="38202614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fornece uma breve introdução aos pedidos de poderes de prova eletrónica e fornece uma base para o resto desta lição. O formador deve explicar que muitos países, na sua implementação das disposições da Convenção, exigem que os LEAs ou procuradores façam solicitações por escrito a autoridades judiciais independentes para obter permissão ou mandados que permitam o exercício de poderes processuais. Pode ser útil destacar também que alguns sistemas jurídicos não exijam a apresentação de pedidos por escrito para o exercício de poderes judiciais, mas, em vez disso, requerem outras formas de pedidos.</a:t>
            </a:r>
          </a:p>
        </p:txBody>
      </p:sp>
      <p:sp>
        <p:nvSpPr>
          <p:cNvPr id="6963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00A59D8-1367-48D8-944D-78C2341E249C}" type="slidenum">
              <a:rPr lang="en-US" altLang="en-US">
                <a:latin typeface="Calibri" panose="020F0502020204030204" pitchFamily="34" charset="0"/>
              </a:rPr>
              <a:pPr/>
              <a:t>7</a:t>
            </a:fld>
            <a:endParaRPr lang="en-US" altLang="en-US">
              <a:latin typeface="Calibri" panose="020F0502020204030204" pitchFamily="34" charset="0"/>
            </a:endParaRPr>
          </a:p>
        </p:txBody>
      </p:sp>
    </p:spTree>
    <p:extLst>
      <p:ext uri="{BB962C8B-B14F-4D97-AF65-F5344CB8AC3E}">
        <p14:creationId xmlns:p14="http://schemas.microsoft.com/office/powerpoint/2010/main" val="26898503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introduz aos participantes às Partes 2, 3 e 4 da apresentação. </a:t>
            </a:r>
          </a:p>
          <a:p>
            <a:endParaRPr lang="en-US" dirty="0"/>
          </a:p>
          <a:p>
            <a:r>
              <a:rPr lang="pt-PT"/>
              <a:t>"O quê" abrange o que um pedido de poderes processuais diz respeito (Parte 2).</a:t>
            </a:r>
          </a:p>
          <a:p>
            <a:r>
              <a:rPr lang="pt-PT"/>
              <a:t>"Como" relaciona-se com quais medidas técnicas e de garantia serão adotadas para exercer um poder processual (Parte 3). </a:t>
            </a:r>
          </a:p>
          <a:p>
            <a:r>
              <a:rPr lang="pt-PT"/>
              <a:t>"Porquê" refere-se aos fundamentos do pedido de poderes processuais (Parte 4).</a:t>
            </a:r>
          </a:p>
          <a:p>
            <a:endParaRPr lang="en-US" dirty="0"/>
          </a:p>
          <a:p>
            <a:endParaRPr lang="en-US" dirty="0"/>
          </a:p>
        </p:txBody>
      </p:sp>
      <p:sp>
        <p:nvSpPr>
          <p:cNvPr id="716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B431A51-6919-4B05-BD0B-C30B8B4640E1}" type="slidenum">
              <a:rPr lang="en-US" altLang="en-US">
                <a:latin typeface="Calibri" panose="020F0502020204030204" pitchFamily="34" charset="0"/>
              </a:rPr>
              <a:pPr/>
              <a:t>8</a:t>
            </a:fld>
            <a:endParaRPr lang="en-US" altLang="en-US">
              <a:latin typeface="Calibri" panose="020F0502020204030204" pitchFamily="34" charset="0"/>
            </a:endParaRPr>
          </a:p>
        </p:txBody>
      </p:sp>
    </p:spTree>
    <p:extLst>
      <p:ext uri="{BB962C8B-B14F-4D97-AF65-F5344CB8AC3E}">
        <p14:creationId xmlns:p14="http://schemas.microsoft.com/office/powerpoint/2010/main" val="11154492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A Parte Dois refere-se à questão dos poderes processuais e abrange ambos os aspetos das pessoas e dados do sujeito.</a:t>
            </a:r>
          </a:p>
          <a:p>
            <a:endParaRPr lang="en-US" altLang="en-US" dirty="0"/>
          </a:p>
        </p:txBody>
      </p:sp>
      <p:sp>
        <p:nvSpPr>
          <p:cNvPr id="7270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F54B364-36BD-41B3-9B40-5E8AA26C5E12}" type="slidenum">
              <a:rPr lang="en-US" altLang="en-US">
                <a:latin typeface="Calibri" panose="020F0502020204030204" pitchFamily="34" charset="0"/>
              </a:rPr>
              <a:pPr/>
              <a:t>9</a:t>
            </a:fld>
            <a:endParaRPr lang="en-US" altLang="en-US">
              <a:latin typeface="Calibri" panose="020F0502020204030204" pitchFamily="34" charset="0"/>
            </a:endParaRPr>
          </a:p>
        </p:txBody>
      </p:sp>
    </p:spTree>
    <p:extLst>
      <p:ext uri="{BB962C8B-B14F-4D97-AF65-F5344CB8AC3E}">
        <p14:creationId xmlns:p14="http://schemas.microsoft.com/office/powerpoint/2010/main" val="41382115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2130425"/>
            <a:ext cx="7772400" cy="1470025"/>
          </a:xfrm>
        </p:spPr>
        <p:txBody>
          <a:bodyPr/>
          <a:lstStyle/>
          <a:p>
            <a:r>
              <a:rPr lang="pt-PT"/>
              <a:t>Clique para editar o estilo do título principal</a:t>
            </a:r>
          </a:p>
        </p:txBody>
      </p:sp>
      <p:sp>
        <p:nvSpPr>
          <p:cNvPr id="3" name="Subtitle 2"/>
          <p:cNvSpPr>
            <a:spLocks noGrp="1"/>
          </p:cNvSpPr>
          <p:nvPr>
            <p:ph type="subTitle" idx="1" hasCustomPrompt="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PT"/>
              <a:t>Clique para editar o estilo do subtítulo principal</a:t>
            </a:r>
          </a:p>
        </p:txBody>
      </p:sp>
      <p:sp>
        <p:nvSpPr>
          <p:cNvPr id="4" name="Date Placeholder 3"/>
          <p:cNvSpPr>
            <a:spLocks noGrp="1"/>
          </p:cNvSpPr>
          <p:nvPr>
            <p:ph type="dt" sz="half" idx="10" hasCustomPrompt="1"/>
          </p:nvPr>
        </p:nvSpPr>
        <p:spPr/>
        <p:txBody>
          <a:bodyPr/>
          <a:lstStyle>
            <a:lvl1pPr>
              <a:defRPr/>
            </a:lvl1pPr>
          </a:lstStyle>
          <a:p>
            <a:pPr>
              <a:defRPr/>
            </a:pPr>
            <a:fld id="{E73E1FFD-40B3-4BE9-96EB-8DA1356AB437}" type="datetime1">
              <a:rPr lang="en-US"/>
              <a:pPr>
                <a:defRPr/>
              </a:pPr>
              <a:t>4/22/2019</a:t>
            </a:fld>
            <a:endParaRPr lang="en-US"/>
          </a:p>
        </p:txBody>
      </p:sp>
      <p:sp>
        <p:nvSpPr>
          <p:cNvPr id="5" name="Footer Placeholder 4"/>
          <p:cNvSpPr>
            <a:spLocks noGrp="1"/>
          </p:cNvSpPr>
          <p:nvPr>
            <p:ph type="ftr" sz="quarter" idx="11" hasCustomPrompt="1"/>
          </p:nvPr>
        </p:nvSpPr>
        <p:spPr/>
        <p:txBody>
          <a:bodyPr/>
          <a:lstStyle>
            <a:lvl1pPr>
              <a:defRPr/>
            </a:lvl1pPr>
          </a:lstStyle>
          <a:p>
            <a:pPr>
              <a:defRPr/>
            </a:pPr>
            <a:endParaRPr lang="en-US"/>
          </a:p>
        </p:txBody>
      </p:sp>
      <p:sp>
        <p:nvSpPr>
          <p:cNvPr id="6" name="Slide Number Placeholder 5"/>
          <p:cNvSpPr>
            <a:spLocks noGrp="1"/>
          </p:cNvSpPr>
          <p:nvPr>
            <p:ph type="sldNum" sz="quarter" idx="12" hasCustomPrompt="1"/>
          </p:nvPr>
        </p:nvSpPr>
        <p:spPr/>
        <p:txBody>
          <a:bodyPr/>
          <a:lstStyle>
            <a:lvl1pPr>
              <a:defRPr/>
            </a:lvl1pPr>
          </a:lstStyle>
          <a:p>
            <a:fld id="{07905D5C-CEA3-41AC-9809-A6A3F1C57B70}" type="slidenum">
              <a:rPr lang="en-US" altLang="en-US"/>
              <a:pPr/>
              <a:t>‹nº›</a:t>
            </a:fld>
            <a:endParaRPr lang="en-US" altLang="en-US"/>
          </a:p>
        </p:txBody>
      </p:sp>
    </p:spTree>
    <p:extLst>
      <p:ext uri="{BB962C8B-B14F-4D97-AF65-F5344CB8AC3E}">
        <p14:creationId xmlns:p14="http://schemas.microsoft.com/office/powerpoint/2010/main" val="35416990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pt-PT"/>
              <a:t>Clique para editar o estilo do título principal</a:t>
            </a:r>
          </a:p>
        </p:txBody>
      </p:sp>
      <p:sp>
        <p:nvSpPr>
          <p:cNvPr id="3" name="Vertical Text Placeholder 2"/>
          <p:cNvSpPr>
            <a:spLocks noGrp="1"/>
          </p:cNvSpPr>
          <p:nvPr>
            <p:ph type="body" orient="vert" idx="1" hasCustomPrompt="1"/>
          </p:nvPr>
        </p:nvSpPr>
        <p:spPr/>
        <p:txBody>
          <a:bodyPr vert="eaVert"/>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4" name="Date Placeholder 3"/>
          <p:cNvSpPr>
            <a:spLocks noGrp="1"/>
          </p:cNvSpPr>
          <p:nvPr>
            <p:ph type="dt" sz="half" idx="10" hasCustomPrompt="1"/>
          </p:nvPr>
        </p:nvSpPr>
        <p:spPr/>
        <p:txBody>
          <a:bodyPr/>
          <a:lstStyle>
            <a:lvl1pPr>
              <a:defRPr/>
            </a:lvl1pPr>
          </a:lstStyle>
          <a:p>
            <a:pPr>
              <a:defRPr/>
            </a:pPr>
            <a:fld id="{25638162-4869-432E-85F0-B4A9207EC34E}" type="datetime1">
              <a:rPr lang="en-US"/>
              <a:pPr>
                <a:defRPr/>
              </a:pPr>
              <a:t>4/22/2019</a:t>
            </a:fld>
            <a:endParaRPr lang="en-US"/>
          </a:p>
        </p:txBody>
      </p:sp>
      <p:sp>
        <p:nvSpPr>
          <p:cNvPr id="5" name="Footer Placeholder 4"/>
          <p:cNvSpPr>
            <a:spLocks noGrp="1"/>
          </p:cNvSpPr>
          <p:nvPr>
            <p:ph type="ftr" sz="quarter" idx="11" hasCustomPrompt="1"/>
          </p:nvPr>
        </p:nvSpPr>
        <p:spPr/>
        <p:txBody>
          <a:bodyPr/>
          <a:lstStyle>
            <a:lvl1pPr>
              <a:defRPr/>
            </a:lvl1pPr>
          </a:lstStyle>
          <a:p>
            <a:pPr>
              <a:defRPr/>
            </a:pPr>
            <a:endParaRPr lang="en-US"/>
          </a:p>
        </p:txBody>
      </p:sp>
      <p:sp>
        <p:nvSpPr>
          <p:cNvPr id="6" name="Slide Number Placeholder 5"/>
          <p:cNvSpPr>
            <a:spLocks noGrp="1"/>
          </p:cNvSpPr>
          <p:nvPr>
            <p:ph type="sldNum" sz="quarter" idx="12" hasCustomPrompt="1"/>
          </p:nvPr>
        </p:nvSpPr>
        <p:spPr/>
        <p:txBody>
          <a:bodyPr/>
          <a:lstStyle>
            <a:lvl1pPr>
              <a:defRPr/>
            </a:lvl1pPr>
          </a:lstStyle>
          <a:p>
            <a:fld id="{58C77857-5FAC-436C-BD6B-1E0CD9166F14}" type="slidenum">
              <a:rPr lang="en-US" altLang="en-US"/>
              <a:pPr/>
              <a:t>‹nº›</a:t>
            </a:fld>
            <a:endParaRPr lang="en-US" altLang="en-US"/>
          </a:p>
        </p:txBody>
      </p:sp>
    </p:spTree>
    <p:extLst>
      <p:ext uri="{BB962C8B-B14F-4D97-AF65-F5344CB8AC3E}">
        <p14:creationId xmlns:p14="http://schemas.microsoft.com/office/powerpoint/2010/main" val="1185146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6629400" y="274638"/>
            <a:ext cx="2057400" cy="5851525"/>
          </a:xfrm>
        </p:spPr>
        <p:txBody>
          <a:bodyPr vert="eaVert"/>
          <a:lstStyle/>
          <a:p>
            <a:r>
              <a:rPr lang="pt-PT"/>
              <a:t>Clique para editar o estilo do título principal</a:t>
            </a:r>
          </a:p>
        </p:txBody>
      </p:sp>
      <p:sp>
        <p:nvSpPr>
          <p:cNvPr id="3" name="Vertical Text Placeholder 2"/>
          <p:cNvSpPr>
            <a:spLocks noGrp="1"/>
          </p:cNvSpPr>
          <p:nvPr>
            <p:ph type="body" orient="vert" idx="1" hasCustomPrompt="1"/>
          </p:nvPr>
        </p:nvSpPr>
        <p:spPr>
          <a:xfrm>
            <a:off x="457200" y="274638"/>
            <a:ext cx="6019800" cy="5851525"/>
          </a:xfrm>
        </p:spPr>
        <p:txBody>
          <a:bodyPr vert="eaVert"/>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4" name="Date Placeholder 3"/>
          <p:cNvSpPr>
            <a:spLocks noGrp="1"/>
          </p:cNvSpPr>
          <p:nvPr>
            <p:ph type="dt" sz="half" idx="10" hasCustomPrompt="1"/>
          </p:nvPr>
        </p:nvSpPr>
        <p:spPr/>
        <p:txBody>
          <a:bodyPr/>
          <a:lstStyle>
            <a:lvl1pPr>
              <a:defRPr/>
            </a:lvl1pPr>
          </a:lstStyle>
          <a:p>
            <a:pPr>
              <a:defRPr/>
            </a:pPr>
            <a:fld id="{6A94299A-9F7F-4FC5-B6B6-D25BB46F7E88}" type="datetime1">
              <a:rPr lang="en-US"/>
              <a:pPr>
                <a:defRPr/>
              </a:pPr>
              <a:t>4/22/2019</a:t>
            </a:fld>
            <a:endParaRPr lang="en-US"/>
          </a:p>
        </p:txBody>
      </p:sp>
      <p:sp>
        <p:nvSpPr>
          <p:cNvPr id="5" name="Footer Placeholder 4"/>
          <p:cNvSpPr>
            <a:spLocks noGrp="1"/>
          </p:cNvSpPr>
          <p:nvPr>
            <p:ph type="ftr" sz="quarter" idx="11" hasCustomPrompt="1"/>
          </p:nvPr>
        </p:nvSpPr>
        <p:spPr/>
        <p:txBody>
          <a:bodyPr/>
          <a:lstStyle>
            <a:lvl1pPr>
              <a:defRPr/>
            </a:lvl1pPr>
          </a:lstStyle>
          <a:p>
            <a:pPr>
              <a:defRPr/>
            </a:pPr>
            <a:endParaRPr lang="en-US"/>
          </a:p>
        </p:txBody>
      </p:sp>
      <p:sp>
        <p:nvSpPr>
          <p:cNvPr id="6" name="Slide Number Placeholder 5"/>
          <p:cNvSpPr>
            <a:spLocks noGrp="1"/>
          </p:cNvSpPr>
          <p:nvPr>
            <p:ph type="sldNum" sz="quarter" idx="12" hasCustomPrompt="1"/>
          </p:nvPr>
        </p:nvSpPr>
        <p:spPr/>
        <p:txBody>
          <a:bodyPr/>
          <a:lstStyle>
            <a:lvl1pPr>
              <a:defRPr/>
            </a:lvl1pPr>
          </a:lstStyle>
          <a:p>
            <a:fld id="{A2ABFE97-5A0F-4208-86D1-606482537CFC}" type="slidenum">
              <a:rPr lang="en-US" altLang="en-US"/>
              <a:pPr/>
              <a:t>‹nº›</a:t>
            </a:fld>
            <a:endParaRPr lang="en-US" altLang="en-US"/>
          </a:p>
        </p:txBody>
      </p:sp>
    </p:spTree>
    <p:extLst>
      <p:ext uri="{BB962C8B-B14F-4D97-AF65-F5344CB8AC3E}">
        <p14:creationId xmlns:p14="http://schemas.microsoft.com/office/powerpoint/2010/main" val="1217378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pt-PT"/>
              <a:t>Clique para editar o estilo do título principal</a:t>
            </a:r>
          </a:p>
        </p:txBody>
      </p:sp>
      <p:sp>
        <p:nvSpPr>
          <p:cNvPr id="3" name="Content Placeholder 2"/>
          <p:cNvSpPr>
            <a:spLocks noGrp="1"/>
          </p:cNvSpPr>
          <p:nvPr>
            <p:ph idx="1" hasCustomPrompt="1"/>
          </p:nvPr>
        </p:nvSpPr>
        <p:spPr/>
        <p:txBody>
          <a:body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4" name="Date Placeholder 3"/>
          <p:cNvSpPr>
            <a:spLocks noGrp="1"/>
          </p:cNvSpPr>
          <p:nvPr>
            <p:ph type="dt" sz="half" idx="10" hasCustomPrompt="1"/>
          </p:nvPr>
        </p:nvSpPr>
        <p:spPr/>
        <p:txBody>
          <a:bodyPr/>
          <a:lstStyle>
            <a:lvl1pPr>
              <a:defRPr/>
            </a:lvl1pPr>
          </a:lstStyle>
          <a:p>
            <a:pPr>
              <a:defRPr/>
            </a:pPr>
            <a:fld id="{33CB1911-0FDE-4CCB-BE99-2905C4D07BDC}" type="datetime1">
              <a:rPr lang="en-US"/>
              <a:pPr>
                <a:defRPr/>
              </a:pPr>
              <a:t>4/22/2019</a:t>
            </a:fld>
            <a:endParaRPr lang="en-US"/>
          </a:p>
        </p:txBody>
      </p:sp>
      <p:sp>
        <p:nvSpPr>
          <p:cNvPr id="5" name="Footer Placeholder 4"/>
          <p:cNvSpPr>
            <a:spLocks noGrp="1"/>
          </p:cNvSpPr>
          <p:nvPr>
            <p:ph type="ftr" sz="quarter" idx="11" hasCustomPrompt="1"/>
          </p:nvPr>
        </p:nvSpPr>
        <p:spPr/>
        <p:txBody>
          <a:bodyPr/>
          <a:lstStyle>
            <a:lvl1pPr>
              <a:defRPr/>
            </a:lvl1pPr>
          </a:lstStyle>
          <a:p>
            <a:pPr>
              <a:defRPr/>
            </a:pPr>
            <a:endParaRPr lang="en-US"/>
          </a:p>
        </p:txBody>
      </p:sp>
      <p:sp>
        <p:nvSpPr>
          <p:cNvPr id="6" name="Slide Number Placeholder 5"/>
          <p:cNvSpPr>
            <a:spLocks noGrp="1"/>
          </p:cNvSpPr>
          <p:nvPr>
            <p:ph type="sldNum" sz="quarter" idx="12" hasCustomPrompt="1"/>
          </p:nvPr>
        </p:nvSpPr>
        <p:spPr/>
        <p:txBody>
          <a:bodyPr/>
          <a:lstStyle>
            <a:lvl1pPr>
              <a:defRPr/>
            </a:lvl1pPr>
          </a:lstStyle>
          <a:p>
            <a:fld id="{385311C2-2F51-4DAB-A587-301D32DA086D}" type="slidenum">
              <a:rPr lang="en-US" altLang="en-US"/>
              <a:pPr/>
              <a:t>‹nº›</a:t>
            </a:fld>
            <a:endParaRPr lang="en-US" altLang="en-US"/>
          </a:p>
        </p:txBody>
      </p:sp>
    </p:spTree>
    <p:extLst>
      <p:ext uri="{BB962C8B-B14F-4D97-AF65-F5344CB8AC3E}">
        <p14:creationId xmlns:p14="http://schemas.microsoft.com/office/powerpoint/2010/main" val="21406088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2313" y="4406900"/>
            <a:ext cx="7772400" cy="1362075"/>
          </a:xfrm>
        </p:spPr>
        <p:txBody>
          <a:bodyPr anchor="t"/>
          <a:lstStyle>
            <a:lvl1pPr algn="l">
              <a:defRPr sz="4000" b="1" cap="all"/>
            </a:lvl1pPr>
          </a:lstStyle>
          <a:p>
            <a:r>
              <a:rPr lang="pt-PT"/>
              <a:t>Clique para editar o estilo do título principal</a:t>
            </a:r>
          </a:p>
        </p:txBody>
      </p:sp>
      <p:sp>
        <p:nvSpPr>
          <p:cNvPr id="3" name="Text Placeholder 2"/>
          <p:cNvSpPr>
            <a:spLocks noGrp="1"/>
          </p:cNvSpPr>
          <p:nvPr>
            <p:ph type="body" idx="1" hasCustomPrompt="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PT"/>
              <a:t>Clique para editar os estilos de texto principais</a:t>
            </a:r>
          </a:p>
        </p:txBody>
      </p:sp>
      <p:sp>
        <p:nvSpPr>
          <p:cNvPr id="4" name="Date Placeholder 3"/>
          <p:cNvSpPr>
            <a:spLocks noGrp="1"/>
          </p:cNvSpPr>
          <p:nvPr>
            <p:ph type="dt" sz="half" idx="10" hasCustomPrompt="1"/>
          </p:nvPr>
        </p:nvSpPr>
        <p:spPr/>
        <p:txBody>
          <a:bodyPr/>
          <a:lstStyle>
            <a:lvl1pPr>
              <a:defRPr/>
            </a:lvl1pPr>
          </a:lstStyle>
          <a:p>
            <a:pPr>
              <a:defRPr/>
            </a:pPr>
            <a:fld id="{A68426D5-CB70-49A1-BDD5-9D37260B296E}" type="datetime1">
              <a:rPr lang="en-US"/>
              <a:pPr>
                <a:defRPr/>
              </a:pPr>
              <a:t>4/22/2019</a:t>
            </a:fld>
            <a:endParaRPr lang="en-US"/>
          </a:p>
        </p:txBody>
      </p:sp>
      <p:sp>
        <p:nvSpPr>
          <p:cNvPr id="5" name="Footer Placeholder 4"/>
          <p:cNvSpPr>
            <a:spLocks noGrp="1"/>
          </p:cNvSpPr>
          <p:nvPr>
            <p:ph type="ftr" sz="quarter" idx="11" hasCustomPrompt="1"/>
          </p:nvPr>
        </p:nvSpPr>
        <p:spPr/>
        <p:txBody>
          <a:bodyPr/>
          <a:lstStyle>
            <a:lvl1pPr>
              <a:defRPr/>
            </a:lvl1pPr>
          </a:lstStyle>
          <a:p>
            <a:pPr>
              <a:defRPr/>
            </a:pPr>
            <a:endParaRPr lang="en-US"/>
          </a:p>
        </p:txBody>
      </p:sp>
      <p:sp>
        <p:nvSpPr>
          <p:cNvPr id="6" name="Slide Number Placeholder 5"/>
          <p:cNvSpPr>
            <a:spLocks noGrp="1"/>
          </p:cNvSpPr>
          <p:nvPr>
            <p:ph type="sldNum" sz="quarter" idx="12" hasCustomPrompt="1"/>
          </p:nvPr>
        </p:nvSpPr>
        <p:spPr/>
        <p:txBody>
          <a:bodyPr/>
          <a:lstStyle>
            <a:lvl1pPr>
              <a:defRPr/>
            </a:lvl1pPr>
          </a:lstStyle>
          <a:p>
            <a:fld id="{CEB935E5-6111-479D-9625-D5E91E65E388}" type="slidenum">
              <a:rPr lang="en-US" altLang="en-US"/>
              <a:pPr/>
              <a:t>‹nº›</a:t>
            </a:fld>
            <a:endParaRPr lang="en-US" altLang="en-US"/>
          </a:p>
        </p:txBody>
      </p:sp>
    </p:spTree>
    <p:extLst>
      <p:ext uri="{BB962C8B-B14F-4D97-AF65-F5344CB8AC3E}">
        <p14:creationId xmlns:p14="http://schemas.microsoft.com/office/powerpoint/2010/main" val="39620282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pt-PT"/>
              <a:t>Clique para editar o estilo do título principal</a:t>
            </a:r>
          </a:p>
        </p:txBody>
      </p:sp>
      <p:sp>
        <p:nvSpPr>
          <p:cNvPr id="3" name="Content Placeholder 2"/>
          <p:cNvSpPr>
            <a:spLocks noGrp="1"/>
          </p:cNvSpPr>
          <p:nvPr>
            <p:ph sz="half" idx="1" hasCustomPrompt="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4" name="Content Placeholder 3"/>
          <p:cNvSpPr>
            <a:spLocks noGrp="1"/>
          </p:cNvSpPr>
          <p:nvPr>
            <p:ph sz="half" idx="2" hasCustomPrompt="1"/>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5" name="Date Placeholder 3"/>
          <p:cNvSpPr>
            <a:spLocks noGrp="1"/>
          </p:cNvSpPr>
          <p:nvPr>
            <p:ph type="dt" sz="half" idx="10" hasCustomPrompt="1"/>
          </p:nvPr>
        </p:nvSpPr>
        <p:spPr/>
        <p:txBody>
          <a:bodyPr/>
          <a:lstStyle>
            <a:lvl1pPr>
              <a:defRPr/>
            </a:lvl1pPr>
          </a:lstStyle>
          <a:p>
            <a:pPr>
              <a:defRPr/>
            </a:pPr>
            <a:fld id="{328B1F22-1849-40E8-A5EC-B85F954348DC}" type="datetime1">
              <a:rPr lang="en-US"/>
              <a:pPr>
                <a:defRPr/>
              </a:pPr>
              <a:t>4/22/2019</a:t>
            </a:fld>
            <a:endParaRPr lang="en-US"/>
          </a:p>
        </p:txBody>
      </p:sp>
      <p:sp>
        <p:nvSpPr>
          <p:cNvPr id="6" name="Footer Placeholder 4"/>
          <p:cNvSpPr>
            <a:spLocks noGrp="1"/>
          </p:cNvSpPr>
          <p:nvPr>
            <p:ph type="ftr" sz="quarter" idx="11" hasCustomPrompt="1"/>
          </p:nvPr>
        </p:nvSpPr>
        <p:spPr/>
        <p:txBody>
          <a:bodyPr/>
          <a:lstStyle>
            <a:lvl1pPr>
              <a:defRPr/>
            </a:lvl1pPr>
          </a:lstStyle>
          <a:p>
            <a:pPr>
              <a:defRPr/>
            </a:pPr>
            <a:endParaRPr lang="en-US"/>
          </a:p>
        </p:txBody>
      </p:sp>
      <p:sp>
        <p:nvSpPr>
          <p:cNvPr id="7" name="Slide Number Placeholder 5"/>
          <p:cNvSpPr>
            <a:spLocks noGrp="1"/>
          </p:cNvSpPr>
          <p:nvPr>
            <p:ph type="sldNum" sz="quarter" idx="12" hasCustomPrompt="1"/>
          </p:nvPr>
        </p:nvSpPr>
        <p:spPr/>
        <p:txBody>
          <a:bodyPr/>
          <a:lstStyle>
            <a:lvl1pPr>
              <a:defRPr/>
            </a:lvl1pPr>
          </a:lstStyle>
          <a:p>
            <a:fld id="{C2903E44-9E51-48A8-9F12-61DC4C218A66}" type="slidenum">
              <a:rPr lang="en-US" altLang="en-US"/>
              <a:pPr/>
              <a:t>‹nº›</a:t>
            </a:fld>
            <a:endParaRPr lang="en-US" altLang="en-US"/>
          </a:p>
        </p:txBody>
      </p:sp>
    </p:spTree>
    <p:extLst>
      <p:ext uri="{BB962C8B-B14F-4D97-AF65-F5344CB8AC3E}">
        <p14:creationId xmlns:p14="http://schemas.microsoft.com/office/powerpoint/2010/main" val="15490046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pt-PT"/>
              <a:t>Clique para editar o estilo do título principal</a:t>
            </a:r>
          </a:p>
        </p:txBody>
      </p:sp>
      <p:sp>
        <p:nvSpPr>
          <p:cNvPr id="3" name="Text Placeholder 2"/>
          <p:cNvSpPr>
            <a:spLocks noGrp="1"/>
          </p:cNvSpPr>
          <p:nvPr>
            <p:ph type="body" idx="1" hasCustomPrompt="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a:t>Clique para editar os estilos de texto principais</a:t>
            </a:r>
          </a:p>
        </p:txBody>
      </p:sp>
      <p:sp>
        <p:nvSpPr>
          <p:cNvPr id="4" name="Content Placeholder 3"/>
          <p:cNvSpPr>
            <a:spLocks noGrp="1"/>
          </p:cNvSpPr>
          <p:nvPr>
            <p:ph sz="half" idx="2" hasCustomPrompt="1"/>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5" name="Text Placeholder 4"/>
          <p:cNvSpPr>
            <a:spLocks noGrp="1"/>
          </p:cNvSpPr>
          <p:nvPr>
            <p:ph type="body" sz="quarter" idx="3" hasCustomPrompt="1"/>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a:t>Clique para editar os estilos de texto principais</a:t>
            </a:r>
          </a:p>
        </p:txBody>
      </p:sp>
      <p:sp>
        <p:nvSpPr>
          <p:cNvPr id="6" name="Content Placeholder 5"/>
          <p:cNvSpPr>
            <a:spLocks noGrp="1"/>
          </p:cNvSpPr>
          <p:nvPr>
            <p:ph sz="quarter" idx="4" hasCustomPrompt="1"/>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7" name="Date Placeholder 3"/>
          <p:cNvSpPr>
            <a:spLocks noGrp="1"/>
          </p:cNvSpPr>
          <p:nvPr>
            <p:ph type="dt" sz="half" idx="10" hasCustomPrompt="1"/>
          </p:nvPr>
        </p:nvSpPr>
        <p:spPr/>
        <p:txBody>
          <a:bodyPr/>
          <a:lstStyle>
            <a:lvl1pPr>
              <a:defRPr/>
            </a:lvl1pPr>
          </a:lstStyle>
          <a:p>
            <a:pPr>
              <a:defRPr/>
            </a:pPr>
            <a:fld id="{424D44BA-F984-4ED5-91B2-AB572771BC7F}" type="datetime1">
              <a:rPr lang="en-US"/>
              <a:pPr>
                <a:defRPr/>
              </a:pPr>
              <a:t>4/22/2019</a:t>
            </a:fld>
            <a:endParaRPr lang="en-US"/>
          </a:p>
        </p:txBody>
      </p:sp>
      <p:sp>
        <p:nvSpPr>
          <p:cNvPr id="8" name="Footer Placeholder 4"/>
          <p:cNvSpPr>
            <a:spLocks noGrp="1"/>
          </p:cNvSpPr>
          <p:nvPr>
            <p:ph type="ftr" sz="quarter" idx="11" hasCustomPrompt="1"/>
          </p:nvPr>
        </p:nvSpPr>
        <p:spPr/>
        <p:txBody>
          <a:bodyPr/>
          <a:lstStyle>
            <a:lvl1pPr>
              <a:defRPr/>
            </a:lvl1pPr>
          </a:lstStyle>
          <a:p>
            <a:pPr>
              <a:defRPr/>
            </a:pPr>
            <a:endParaRPr lang="en-US"/>
          </a:p>
        </p:txBody>
      </p:sp>
      <p:sp>
        <p:nvSpPr>
          <p:cNvPr id="9" name="Slide Number Placeholder 5"/>
          <p:cNvSpPr>
            <a:spLocks noGrp="1"/>
          </p:cNvSpPr>
          <p:nvPr>
            <p:ph type="sldNum" sz="quarter" idx="12" hasCustomPrompt="1"/>
          </p:nvPr>
        </p:nvSpPr>
        <p:spPr/>
        <p:txBody>
          <a:bodyPr/>
          <a:lstStyle>
            <a:lvl1pPr>
              <a:defRPr/>
            </a:lvl1pPr>
          </a:lstStyle>
          <a:p>
            <a:fld id="{5F6EC7C8-E20F-4CAC-844F-A2577BCDFC40}" type="slidenum">
              <a:rPr lang="en-US" altLang="en-US"/>
              <a:pPr/>
              <a:t>‹nº›</a:t>
            </a:fld>
            <a:endParaRPr lang="en-US" altLang="en-US"/>
          </a:p>
        </p:txBody>
      </p:sp>
    </p:spTree>
    <p:extLst>
      <p:ext uri="{BB962C8B-B14F-4D97-AF65-F5344CB8AC3E}">
        <p14:creationId xmlns:p14="http://schemas.microsoft.com/office/powerpoint/2010/main" val="23974638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pt-PT"/>
              <a:t>Clique para editar o estilo do título principal</a:t>
            </a:r>
          </a:p>
        </p:txBody>
      </p:sp>
      <p:sp>
        <p:nvSpPr>
          <p:cNvPr id="3" name="Date Placeholder 3"/>
          <p:cNvSpPr>
            <a:spLocks noGrp="1"/>
          </p:cNvSpPr>
          <p:nvPr>
            <p:ph type="dt" sz="half" idx="10" hasCustomPrompt="1"/>
          </p:nvPr>
        </p:nvSpPr>
        <p:spPr/>
        <p:txBody>
          <a:bodyPr/>
          <a:lstStyle>
            <a:lvl1pPr>
              <a:defRPr/>
            </a:lvl1pPr>
          </a:lstStyle>
          <a:p>
            <a:pPr>
              <a:defRPr/>
            </a:pPr>
            <a:fld id="{9A7F9129-BC30-44DA-ABFB-5A9A1644C1CD}" type="datetime1">
              <a:rPr lang="en-US"/>
              <a:pPr>
                <a:defRPr/>
              </a:pPr>
              <a:t>4/22/2019</a:t>
            </a:fld>
            <a:endParaRPr lang="en-US"/>
          </a:p>
        </p:txBody>
      </p:sp>
      <p:sp>
        <p:nvSpPr>
          <p:cNvPr id="4" name="Footer Placeholder 4"/>
          <p:cNvSpPr>
            <a:spLocks noGrp="1"/>
          </p:cNvSpPr>
          <p:nvPr>
            <p:ph type="ftr" sz="quarter" idx="11" hasCustomPrompt="1"/>
          </p:nvPr>
        </p:nvSpPr>
        <p:spPr/>
        <p:txBody>
          <a:bodyPr/>
          <a:lstStyle>
            <a:lvl1pPr>
              <a:defRPr/>
            </a:lvl1pPr>
          </a:lstStyle>
          <a:p>
            <a:pPr>
              <a:defRPr/>
            </a:pPr>
            <a:endParaRPr lang="en-US"/>
          </a:p>
        </p:txBody>
      </p:sp>
      <p:sp>
        <p:nvSpPr>
          <p:cNvPr id="5" name="Slide Number Placeholder 5"/>
          <p:cNvSpPr>
            <a:spLocks noGrp="1"/>
          </p:cNvSpPr>
          <p:nvPr>
            <p:ph type="sldNum" sz="quarter" idx="12" hasCustomPrompt="1"/>
          </p:nvPr>
        </p:nvSpPr>
        <p:spPr/>
        <p:txBody>
          <a:bodyPr/>
          <a:lstStyle>
            <a:lvl1pPr>
              <a:defRPr/>
            </a:lvl1pPr>
          </a:lstStyle>
          <a:p>
            <a:fld id="{CF1362D0-DCC6-48A4-8100-A53CA79AB010}" type="slidenum">
              <a:rPr lang="en-US" altLang="en-US"/>
              <a:pPr/>
              <a:t>‹nº›</a:t>
            </a:fld>
            <a:endParaRPr lang="en-US" altLang="en-US"/>
          </a:p>
        </p:txBody>
      </p:sp>
    </p:spTree>
    <p:extLst>
      <p:ext uri="{BB962C8B-B14F-4D97-AF65-F5344CB8AC3E}">
        <p14:creationId xmlns:p14="http://schemas.microsoft.com/office/powerpoint/2010/main" val="42355498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hasCustomPrompt="1"/>
          </p:nvPr>
        </p:nvSpPr>
        <p:spPr/>
        <p:txBody>
          <a:bodyPr/>
          <a:lstStyle>
            <a:lvl1pPr>
              <a:defRPr/>
            </a:lvl1pPr>
          </a:lstStyle>
          <a:p>
            <a:pPr>
              <a:defRPr/>
            </a:pPr>
            <a:fld id="{FC7FBA6B-0231-47D4-802E-08A68A3C746A}" type="datetime1">
              <a:rPr lang="en-US"/>
              <a:pPr>
                <a:defRPr/>
              </a:pPr>
              <a:t>4/22/2019</a:t>
            </a:fld>
            <a:endParaRPr lang="en-US"/>
          </a:p>
        </p:txBody>
      </p:sp>
      <p:sp>
        <p:nvSpPr>
          <p:cNvPr id="3" name="Footer Placeholder 4"/>
          <p:cNvSpPr>
            <a:spLocks noGrp="1"/>
          </p:cNvSpPr>
          <p:nvPr>
            <p:ph type="ftr" sz="quarter" idx="11" hasCustomPrompt="1"/>
          </p:nvPr>
        </p:nvSpPr>
        <p:spPr/>
        <p:txBody>
          <a:bodyPr/>
          <a:lstStyle>
            <a:lvl1pPr>
              <a:defRPr/>
            </a:lvl1pPr>
          </a:lstStyle>
          <a:p>
            <a:pPr>
              <a:defRPr/>
            </a:pPr>
            <a:endParaRPr lang="en-US"/>
          </a:p>
        </p:txBody>
      </p:sp>
      <p:sp>
        <p:nvSpPr>
          <p:cNvPr id="4" name="Slide Number Placeholder 5"/>
          <p:cNvSpPr>
            <a:spLocks noGrp="1"/>
          </p:cNvSpPr>
          <p:nvPr>
            <p:ph type="sldNum" sz="quarter" idx="12" hasCustomPrompt="1"/>
          </p:nvPr>
        </p:nvSpPr>
        <p:spPr/>
        <p:txBody>
          <a:bodyPr/>
          <a:lstStyle>
            <a:lvl1pPr>
              <a:defRPr/>
            </a:lvl1pPr>
          </a:lstStyle>
          <a:p>
            <a:fld id="{1F78F502-F644-46B8-82FE-F5EA2ECB3995}" type="slidenum">
              <a:rPr lang="en-US" altLang="en-US"/>
              <a:pPr/>
              <a:t>‹nº›</a:t>
            </a:fld>
            <a:endParaRPr lang="en-US" altLang="en-US"/>
          </a:p>
        </p:txBody>
      </p:sp>
    </p:spTree>
    <p:extLst>
      <p:ext uri="{BB962C8B-B14F-4D97-AF65-F5344CB8AC3E}">
        <p14:creationId xmlns:p14="http://schemas.microsoft.com/office/powerpoint/2010/main" val="6268842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3050"/>
            <a:ext cx="3008313" cy="1162050"/>
          </a:xfrm>
        </p:spPr>
        <p:txBody>
          <a:bodyPr anchor="b"/>
          <a:lstStyle>
            <a:lvl1pPr algn="l">
              <a:defRPr sz="2000" b="1"/>
            </a:lvl1pPr>
          </a:lstStyle>
          <a:p>
            <a:r>
              <a:rPr lang="pt-PT"/>
              <a:t>Clique para editar o estilo do título principal</a:t>
            </a:r>
          </a:p>
        </p:txBody>
      </p:sp>
      <p:sp>
        <p:nvSpPr>
          <p:cNvPr id="3" name="Content Placeholder 2"/>
          <p:cNvSpPr>
            <a:spLocks noGrp="1"/>
          </p:cNvSpPr>
          <p:nvPr>
            <p:ph idx="1" hasCustomPrompt="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4" name="Text Placeholder 3"/>
          <p:cNvSpPr>
            <a:spLocks noGrp="1"/>
          </p:cNvSpPr>
          <p:nvPr>
            <p:ph type="body" sz="half" idx="2" hasCustomPrompt="1"/>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a:t>Clique para editar os estilos de texto principais</a:t>
            </a:r>
          </a:p>
        </p:txBody>
      </p:sp>
      <p:sp>
        <p:nvSpPr>
          <p:cNvPr id="5" name="Date Placeholder 3"/>
          <p:cNvSpPr>
            <a:spLocks noGrp="1"/>
          </p:cNvSpPr>
          <p:nvPr>
            <p:ph type="dt" sz="half" idx="10" hasCustomPrompt="1"/>
          </p:nvPr>
        </p:nvSpPr>
        <p:spPr/>
        <p:txBody>
          <a:bodyPr/>
          <a:lstStyle>
            <a:lvl1pPr>
              <a:defRPr/>
            </a:lvl1pPr>
          </a:lstStyle>
          <a:p>
            <a:pPr>
              <a:defRPr/>
            </a:pPr>
            <a:fld id="{6A51D917-01CA-4113-A1B6-B2AC2EEB0837}" type="datetime1">
              <a:rPr lang="en-US"/>
              <a:pPr>
                <a:defRPr/>
              </a:pPr>
              <a:t>4/22/2019</a:t>
            </a:fld>
            <a:endParaRPr lang="en-US"/>
          </a:p>
        </p:txBody>
      </p:sp>
      <p:sp>
        <p:nvSpPr>
          <p:cNvPr id="6" name="Footer Placeholder 4"/>
          <p:cNvSpPr>
            <a:spLocks noGrp="1"/>
          </p:cNvSpPr>
          <p:nvPr>
            <p:ph type="ftr" sz="quarter" idx="11" hasCustomPrompt="1"/>
          </p:nvPr>
        </p:nvSpPr>
        <p:spPr/>
        <p:txBody>
          <a:bodyPr/>
          <a:lstStyle>
            <a:lvl1pPr>
              <a:defRPr/>
            </a:lvl1pPr>
          </a:lstStyle>
          <a:p>
            <a:pPr>
              <a:defRPr/>
            </a:pPr>
            <a:endParaRPr lang="en-US"/>
          </a:p>
        </p:txBody>
      </p:sp>
      <p:sp>
        <p:nvSpPr>
          <p:cNvPr id="7" name="Slide Number Placeholder 5"/>
          <p:cNvSpPr>
            <a:spLocks noGrp="1"/>
          </p:cNvSpPr>
          <p:nvPr>
            <p:ph type="sldNum" sz="quarter" idx="12" hasCustomPrompt="1"/>
          </p:nvPr>
        </p:nvSpPr>
        <p:spPr/>
        <p:txBody>
          <a:bodyPr/>
          <a:lstStyle>
            <a:lvl1pPr>
              <a:defRPr/>
            </a:lvl1pPr>
          </a:lstStyle>
          <a:p>
            <a:fld id="{AD66E518-5C32-41D4-9489-40EB7277B122}" type="slidenum">
              <a:rPr lang="en-US" altLang="en-US"/>
              <a:pPr/>
              <a:t>‹nº›</a:t>
            </a:fld>
            <a:endParaRPr lang="en-US" altLang="en-US"/>
          </a:p>
        </p:txBody>
      </p:sp>
    </p:spTree>
    <p:extLst>
      <p:ext uri="{BB962C8B-B14F-4D97-AF65-F5344CB8AC3E}">
        <p14:creationId xmlns:p14="http://schemas.microsoft.com/office/powerpoint/2010/main" val="2430570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800600"/>
            <a:ext cx="5486400" cy="566738"/>
          </a:xfrm>
        </p:spPr>
        <p:txBody>
          <a:bodyPr anchor="b"/>
          <a:lstStyle>
            <a:lvl1pPr algn="l">
              <a:defRPr sz="2000" b="1"/>
            </a:lvl1pPr>
          </a:lstStyle>
          <a:p>
            <a:r>
              <a:rPr lang="pt-PT"/>
              <a:t>Clique para editar o estilo do título principal</a:t>
            </a:r>
          </a:p>
        </p:txBody>
      </p:sp>
      <p:sp>
        <p:nvSpPr>
          <p:cNvPr id="3" name="Picture Placeholder 2"/>
          <p:cNvSpPr>
            <a:spLocks noGrp="1"/>
          </p:cNvSpPr>
          <p:nvPr>
            <p:ph type="pic" idx="1" hasCustomPrompt="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hasCustomPrompt="1"/>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a:t>Clique para editar os estilos de texto principais</a:t>
            </a:r>
          </a:p>
        </p:txBody>
      </p:sp>
      <p:sp>
        <p:nvSpPr>
          <p:cNvPr id="5" name="Date Placeholder 3"/>
          <p:cNvSpPr>
            <a:spLocks noGrp="1"/>
          </p:cNvSpPr>
          <p:nvPr>
            <p:ph type="dt" sz="half" idx="10" hasCustomPrompt="1"/>
          </p:nvPr>
        </p:nvSpPr>
        <p:spPr/>
        <p:txBody>
          <a:bodyPr/>
          <a:lstStyle>
            <a:lvl1pPr>
              <a:defRPr/>
            </a:lvl1pPr>
          </a:lstStyle>
          <a:p>
            <a:pPr>
              <a:defRPr/>
            </a:pPr>
            <a:fld id="{C16F6E4A-DBE7-48D1-96A9-016D4B4440CA}" type="datetime1">
              <a:rPr lang="en-US"/>
              <a:pPr>
                <a:defRPr/>
              </a:pPr>
              <a:t>4/22/2019</a:t>
            </a:fld>
            <a:endParaRPr lang="en-US"/>
          </a:p>
        </p:txBody>
      </p:sp>
      <p:sp>
        <p:nvSpPr>
          <p:cNvPr id="6" name="Footer Placeholder 4"/>
          <p:cNvSpPr>
            <a:spLocks noGrp="1"/>
          </p:cNvSpPr>
          <p:nvPr>
            <p:ph type="ftr" sz="quarter" idx="11" hasCustomPrompt="1"/>
          </p:nvPr>
        </p:nvSpPr>
        <p:spPr/>
        <p:txBody>
          <a:bodyPr/>
          <a:lstStyle>
            <a:lvl1pPr>
              <a:defRPr/>
            </a:lvl1pPr>
          </a:lstStyle>
          <a:p>
            <a:pPr>
              <a:defRPr/>
            </a:pPr>
            <a:endParaRPr lang="en-US"/>
          </a:p>
        </p:txBody>
      </p:sp>
      <p:sp>
        <p:nvSpPr>
          <p:cNvPr id="7" name="Slide Number Placeholder 5"/>
          <p:cNvSpPr>
            <a:spLocks noGrp="1"/>
          </p:cNvSpPr>
          <p:nvPr>
            <p:ph type="sldNum" sz="quarter" idx="12" hasCustomPrompt="1"/>
          </p:nvPr>
        </p:nvSpPr>
        <p:spPr/>
        <p:txBody>
          <a:bodyPr/>
          <a:lstStyle>
            <a:lvl1pPr>
              <a:defRPr/>
            </a:lvl1pPr>
          </a:lstStyle>
          <a:p>
            <a:fld id="{254FC573-A05A-4C56-A4E6-8D3FDA7D17F5}" type="slidenum">
              <a:rPr lang="en-US" altLang="en-US"/>
              <a:pPr/>
              <a:t>‹nº›</a:t>
            </a:fld>
            <a:endParaRPr lang="en-US" altLang="en-US"/>
          </a:p>
        </p:txBody>
      </p:sp>
    </p:spTree>
    <p:extLst>
      <p:ext uri="{BB962C8B-B14F-4D97-AF65-F5344CB8AC3E}">
        <p14:creationId xmlns:p14="http://schemas.microsoft.com/office/powerpoint/2010/main" val="15462096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pt-PT"/>
              <a:t>Clique para editar o estilo do título principal</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anose="020B0600070205080204" pitchFamily="34" charset="-128"/>
                <a:cs typeface="Arial" pitchFamily="34" charset="0"/>
              </a:defRPr>
            </a:lvl1pPr>
          </a:lstStyle>
          <a:p>
            <a:pPr>
              <a:defRPr/>
            </a:pPr>
            <a:fld id="{015C4D5A-0947-451C-8FEF-6E8C924C85C1}" type="datetime1">
              <a:rPr lang="en-US"/>
              <a:pPr>
                <a:defRPr/>
              </a:pPr>
              <a:t>4/22/2019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cs typeface="Arial" panose="020B0604020202020204" pitchFamily="34" charset="0"/>
              </a:defRPr>
            </a:lvl1pPr>
          </a:lstStyle>
          <a:p>
            <a:fld id="{13F2F199-2418-4BB9-B058-F688AD6A910F}" type="slidenum">
              <a:rPr lang="en-US" altLang="en-US"/>
              <a:pPr/>
              <a:t>‹nº›</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ＭＳ Ｐゴシック" charset="0"/>
        </a:defRPr>
      </a:lvl1pPr>
      <a:lvl2pPr algn="ctr" defTabSz="457200" rtl="0" eaLnBrk="0" fontAlgn="base" hangingPunct="0">
        <a:spcBef>
          <a:spcPct val="0"/>
        </a:spcBef>
        <a:spcAft>
          <a:spcPct val="0"/>
        </a:spcAft>
        <a:defRPr sz="4400">
          <a:solidFill>
            <a:schemeClr val="tx1"/>
          </a:solidFill>
          <a:latin typeface="Calibri" pitchFamily="34" charset="0"/>
          <a:ea typeface="MS PGothic" pitchFamily="34" charset="-128"/>
          <a:cs typeface="ＭＳ Ｐゴシック" charset="0"/>
        </a:defRPr>
      </a:lvl2pPr>
      <a:lvl3pPr algn="ctr" defTabSz="457200" rtl="0" eaLnBrk="0" fontAlgn="base" hangingPunct="0">
        <a:spcBef>
          <a:spcPct val="0"/>
        </a:spcBef>
        <a:spcAft>
          <a:spcPct val="0"/>
        </a:spcAft>
        <a:defRPr sz="4400">
          <a:solidFill>
            <a:schemeClr val="tx1"/>
          </a:solidFill>
          <a:latin typeface="Calibri" pitchFamily="34" charset="0"/>
          <a:ea typeface="MS PGothic" pitchFamily="34" charset="-128"/>
          <a:cs typeface="ＭＳ Ｐゴシック" charset="0"/>
        </a:defRPr>
      </a:lvl3pPr>
      <a:lvl4pPr algn="ctr" defTabSz="457200" rtl="0" eaLnBrk="0" fontAlgn="base" hangingPunct="0">
        <a:spcBef>
          <a:spcPct val="0"/>
        </a:spcBef>
        <a:spcAft>
          <a:spcPct val="0"/>
        </a:spcAft>
        <a:defRPr sz="4400">
          <a:solidFill>
            <a:schemeClr val="tx1"/>
          </a:solidFill>
          <a:latin typeface="Calibri" pitchFamily="34" charset="0"/>
          <a:ea typeface="MS PGothic" pitchFamily="34" charset="-128"/>
          <a:cs typeface="ＭＳ Ｐゴシック" charset="0"/>
        </a:defRPr>
      </a:lvl4pPr>
      <a:lvl5pPr algn="ctr" defTabSz="457200" rtl="0" eaLnBrk="0" fontAlgn="base" hangingPunct="0">
        <a:spcBef>
          <a:spcPct val="0"/>
        </a:spcBef>
        <a:spcAft>
          <a:spcPct val="0"/>
        </a:spcAft>
        <a:defRPr sz="4400">
          <a:solidFill>
            <a:schemeClr val="tx1"/>
          </a:solidFill>
          <a:latin typeface="Calibri" pitchFamily="34" charset="0"/>
          <a:ea typeface="MS PGothic" pitchFamily="34" charset="-128"/>
          <a:cs typeface="ＭＳ Ｐゴシック"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ＭＳ Ｐゴシック" pitchFamily="34" charset="-128"/>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ＭＳ Ｐゴシック" pitchFamily="34" charset="-128"/>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ＭＳ Ｐゴシック" pitchFamily="34" charset="-128"/>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ＭＳ Ｐゴシック" pitchFamily="34" charset="-128"/>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png"/><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4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47.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5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50.jpeg"/></Relationships>
</file>

<file path=ppt/slides/_rels/slide5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5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64.xml"/><Relationship Id="rId1" Type="http://schemas.openxmlformats.org/officeDocument/2006/relationships/slideLayout" Target="../slideLayouts/slideLayout7.xml"/><Relationship Id="rId4" Type="http://schemas.openxmlformats.org/officeDocument/2006/relationships/image" Target="../media/image58.pn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pPr eaLnBrk="1" hangingPunct="1"/>
            <a:r>
              <a:rPr lang="pt-PT" dirty="0"/>
              <a:t>Formação Avançada sobre Cibercrime para Juízes e Procuradores</a:t>
            </a:r>
          </a:p>
        </p:txBody>
      </p:sp>
      <p:sp>
        <p:nvSpPr>
          <p:cNvPr id="2051" name="Subtitle 2"/>
          <p:cNvSpPr>
            <a:spLocks noGrp="1"/>
          </p:cNvSpPr>
          <p:nvPr>
            <p:ph type="subTitle" idx="1"/>
          </p:nvPr>
        </p:nvSpPr>
        <p:spPr/>
        <p:txBody>
          <a:bodyPr/>
          <a:lstStyle/>
          <a:p>
            <a:pPr eaLnBrk="1" hangingPunct="1"/>
            <a:r>
              <a:rPr lang="pt-PT" dirty="0">
                <a:solidFill>
                  <a:srgbClr val="898989"/>
                </a:solidFill>
              </a:rPr>
              <a:t>Sessões </a:t>
            </a:r>
            <a:r>
              <a:rPr lang="pt-PT" dirty="0" err="1">
                <a:solidFill>
                  <a:srgbClr val="898989"/>
                </a:solidFill>
              </a:rPr>
              <a:t>x.x.x</a:t>
            </a:r>
            <a:r>
              <a:rPr lang="pt-PT" dirty="0">
                <a:solidFill>
                  <a:srgbClr val="898989"/>
                </a:solidFill>
              </a:rPr>
              <a:t> e </a:t>
            </a:r>
            <a:r>
              <a:rPr lang="pt-PT" dirty="0" err="1">
                <a:solidFill>
                  <a:srgbClr val="898989"/>
                </a:solidFill>
              </a:rPr>
              <a:t>x.x.x</a:t>
            </a:r>
            <a:endParaRPr lang="pt-PT" dirty="0">
              <a:solidFill>
                <a:srgbClr val="898989"/>
              </a:solidFill>
            </a:endParaRPr>
          </a:p>
          <a:p>
            <a:pPr eaLnBrk="1" hangingPunct="1"/>
            <a:r>
              <a:rPr lang="pt-PT" dirty="0">
                <a:solidFill>
                  <a:srgbClr val="898989"/>
                </a:solidFill>
              </a:rPr>
              <a:t>Pedido de poderes processuais</a:t>
            </a:r>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5063" y="400050"/>
            <a:ext cx="4332287"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3"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FD21D2A-047A-4CBF-B23C-665DCE31041A}" type="slidenum">
              <a:rPr lang="en-US" altLang="fr-FR">
                <a:solidFill>
                  <a:srgbClr val="898989"/>
                </a:solidFill>
                <a:latin typeface="Calibri" panose="020F0502020204030204" pitchFamily="34" charset="0"/>
              </a:rPr>
              <a:pPr/>
              <a:t>1</a:t>
            </a:fld>
            <a:endParaRPr lang="en-US" altLang="fr-FR">
              <a:solidFill>
                <a:srgbClr val="898989"/>
              </a:solidFill>
              <a:latin typeface="Calibri" panose="020F050202020403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a:extLst>
              <a:ext uri="{FF2B5EF4-FFF2-40B4-BE49-F238E27FC236}">
                <a16:creationId xmlns:a16="http://schemas.microsoft.com/office/drawing/2014/main" id="{E167FE5D-E336-4AF8-B2D6-7EB6C3907CCE}"/>
              </a:ext>
            </a:extLst>
          </p:cNvPr>
          <p:cNvSpPr txBox="1">
            <a:spLocks/>
          </p:cNvSpPr>
          <p:nvPr/>
        </p:nvSpPr>
        <p:spPr bwMode="auto">
          <a:xfrm>
            <a:off x="509494" y="1046238"/>
            <a:ext cx="8686800" cy="5310111"/>
          </a:xfrm>
          <a:prstGeom prst="rect">
            <a:avLst/>
          </a:prstGeom>
          <a:noFill/>
          <a:ln w="9525">
            <a:noFill/>
            <a:miter lim="800000"/>
            <a:headEnd/>
            <a:tailEnd/>
          </a:ln>
        </p:spPr>
        <p:txBody>
          <a:bodyPr/>
          <a:lstStyle/>
          <a:p>
            <a:pPr algn="just" eaLnBrk="1" hangingPunct="1">
              <a:spcBef>
                <a:spcPct val="20000"/>
              </a:spcBef>
              <a:defRPr/>
            </a:pPr>
            <a:r>
              <a:rPr lang="pt-PT" sz="2900" dirty="0">
                <a:latin typeface="Calibri" pitchFamily="34" charset="0"/>
              </a:rPr>
              <a:t>A/O:</a:t>
            </a:r>
          </a:p>
          <a:p>
            <a:pPr marL="342900" indent="-342900" algn="just" eaLnBrk="1" hangingPunct="1">
              <a:spcBef>
                <a:spcPct val="20000"/>
              </a:spcBef>
              <a:buFont typeface="Arial" charset="0"/>
              <a:buChar char="•"/>
              <a:defRPr/>
            </a:pPr>
            <a:endParaRPr lang="en-GB" sz="2900" dirty="0">
              <a:latin typeface="Calibri" pitchFamily="34" charset="0"/>
            </a:endParaRPr>
          </a:p>
          <a:p>
            <a:pPr marL="342900" indent="-342900" algn="just" eaLnBrk="1" hangingPunct="1">
              <a:spcBef>
                <a:spcPct val="20000"/>
              </a:spcBef>
              <a:buFont typeface="Arial" charset="0"/>
              <a:buChar char="•"/>
              <a:defRPr/>
            </a:pPr>
            <a:r>
              <a:rPr lang="pt-PT" sz="2900" b="1" dirty="0">
                <a:solidFill>
                  <a:srgbClr val="FF0000"/>
                </a:solidFill>
                <a:latin typeface="Calibri" pitchFamily="34" charset="0"/>
              </a:rPr>
              <a:t>Pessoa</a:t>
            </a:r>
            <a:r>
              <a:rPr lang="pt-PT" sz="2900" dirty="0">
                <a:latin typeface="Calibri" pitchFamily="34" charset="0"/>
              </a:rPr>
              <a:t> sujeita</a:t>
            </a:r>
          </a:p>
          <a:p>
            <a:pPr marL="342900" indent="-342900" algn="just" eaLnBrk="1" hangingPunct="1">
              <a:spcBef>
                <a:spcPct val="20000"/>
              </a:spcBef>
              <a:buFont typeface="Arial" charset="0"/>
              <a:buChar char="•"/>
              <a:defRPr/>
            </a:pPr>
            <a:endParaRPr lang="en-US" sz="2900" dirty="0">
              <a:latin typeface="Calibri" pitchFamily="34" charset="0"/>
            </a:endParaRPr>
          </a:p>
          <a:p>
            <a:pPr algn="just" eaLnBrk="1" hangingPunct="1">
              <a:spcBef>
                <a:spcPct val="20000"/>
              </a:spcBef>
              <a:defRPr/>
            </a:pPr>
            <a:endParaRPr lang="en-US" sz="2900" dirty="0">
              <a:latin typeface="Calibri" pitchFamily="34" charset="0"/>
            </a:endParaRPr>
          </a:p>
          <a:p>
            <a:pPr marL="342900" indent="-342900" algn="just" eaLnBrk="1" hangingPunct="1">
              <a:spcBef>
                <a:spcPct val="20000"/>
              </a:spcBef>
              <a:buFont typeface="Arial" charset="0"/>
              <a:buChar char="•"/>
              <a:defRPr/>
            </a:pPr>
            <a:r>
              <a:rPr lang="pt-PT" sz="2900" b="1" dirty="0">
                <a:solidFill>
                  <a:srgbClr val="FF0000"/>
                </a:solidFill>
                <a:latin typeface="Calibri" pitchFamily="34" charset="0"/>
              </a:rPr>
              <a:t>Dados </a:t>
            </a:r>
            <a:r>
              <a:rPr lang="pt-PT" sz="2900" dirty="0">
                <a:latin typeface="Calibri" pitchFamily="34" charset="0"/>
              </a:rPr>
              <a:t> do assunto</a:t>
            </a:r>
            <a:r>
              <a:rPr lang="pt-PT" sz="2900" b="1" dirty="0">
                <a:solidFill>
                  <a:srgbClr val="FF0000"/>
                </a:solidFill>
                <a:latin typeface="Calibri" pitchFamily="34" charset="0"/>
              </a:rPr>
              <a:t> </a:t>
            </a:r>
          </a:p>
          <a:p>
            <a:pPr algn="just" eaLnBrk="1" hangingPunct="1">
              <a:spcBef>
                <a:spcPct val="20000"/>
              </a:spcBef>
              <a:defRPr/>
            </a:pPr>
            <a:endParaRPr lang="en-US" sz="2900" dirty="0">
              <a:latin typeface="Calibri" pitchFamily="34" charset="0"/>
            </a:endParaRPr>
          </a:p>
          <a:p>
            <a:pPr algn="just" eaLnBrk="1" hangingPunct="1">
              <a:spcBef>
                <a:spcPct val="20000"/>
              </a:spcBef>
              <a:defRPr/>
            </a:pPr>
            <a:r>
              <a:rPr lang="pt-PT" sz="2900" dirty="0">
                <a:latin typeface="Calibri" pitchFamily="34" charset="0"/>
              </a:rPr>
              <a:t>devem ser </a:t>
            </a:r>
            <a:r>
              <a:rPr lang="pt-PT" sz="2900" b="1" dirty="0">
                <a:solidFill>
                  <a:srgbClr val="FF0000"/>
                </a:solidFill>
                <a:latin typeface="Calibri" pitchFamily="34" charset="0"/>
              </a:rPr>
              <a:t>claramente mencionados</a:t>
            </a:r>
          </a:p>
        </p:txBody>
      </p:sp>
      <p:sp>
        <p:nvSpPr>
          <p:cNvPr id="11266" name="Title 1"/>
          <p:cNvSpPr>
            <a:spLocks noGrp="1"/>
          </p:cNvSpPr>
          <p:nvPr>
            <p:ph type="title"/>
          </p:nvPr>
        </p:nvSpPr>
        <p:spPr>
          <a:xfrm>
            <a:off x="457200" y="-106363"/>
            <a:ext cx="8229600" cy="1143001"/>
          </a:xfrm>
        </p:spPr>
        <p:txBody>
          <a:bodyPr/>
          <a:lstStyle/>
          <a:p>
            <a:r>
              <a:rPr lang="pt-PT" b="1"/>
              <a:t>Sujeito de Poderes Processuais</a:t>
            </a:r>
          </a:p>
        </p:txBody>
      </p:sp>
      <p:sp>
        <p:nvSpPr>
          <p:cNvPr id="11267"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8FC9A9F-AAA4-40F3-8277-3D6E4F907D0C}" type="slidenum">
              <a:rPr lang="en-US" altLang="en-US">
                <a:solidFill>
                  <a:srgbClr val="898989"/>
                </a:solidFill>
                <a:latin typeface="Calibri" panose="020F0502020204030204" pitchFamily="34" charset="0"/>
              </a:rPr>
              <a:pPr/>
              <a:t>10</a:t>
            </a:fld>
            <a:endParaRPr lang="en-US" altLang="en-US">
              <a:solidFill>
                <a:srgbClr val="898989"/>
              </a:solidFill>
              <a:latin typeface="Calibri" panose="020F0502020204030204" pitchFamily="34" charset="0"/>
            </a:endParaRPr>
          </a:p>
        </p:txBody>
      </p:sp>
      <p:pic>
        <p:nvPicPr>
          <p:cNvPr id="11268" name="Picture 2" descr="Resultado da imagem para dados anónimo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72513" y="3365758"/>
            <a:ext cx="2414287" cy="1113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4" descr="Resultado da imagem para pessoa anónim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82197" y="1292490"/>
            <a:ext cx="1569981" cy="1569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57200" y="-106363"/>
            <a:ext cx="8229600" cy="1143001"/>
          </a:xfrm>
        </p:spPr>
        <p:txBody>
          <a:bodyPr/>
          <a:lstStyle/>
          <a:p>
            <a:r>
              <a:rPr lang="pt-PT" b="1"/>
              <a:t>Pessoa sujeita</a:t>
            </a:r>
          </a:p>
        </p:txBody>
      </p:sp>
      <p:sp>
        <p:nvSpPr>
          <p:cNvPr id="12291"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4D861E7-2068-4089-A817-5D50FEF42A13}" type="slidenum">
              <a:rPr lang="en-US" altLang="en-US">
                <a:solidFill>
                  <a:srgbClr val="898989"/>
                </a:solidFill>
                <a:latin typeface="Calibri" panose="020F0502020204030204" pitchFamily="34" charset="0"/>
              </a:rPr>
              <a:pPr/>
              <a:t>11</a:t>
            </a:fld>
            <a:endParaRPr lang="en-US" altLang="en-US">
              <a:solidFill>
                <a:srgbClr val="898989"/>
              </a:solidFill>
              <a:latin typeface="Calibri" panose="020F0502020204030204" pitchFamily="34" charset="0"/>
            </a:endParaRPr>
          </a:p>
        </p:txBody>
      </p:sp>
      <p:sp>
        <p:nvSpPr>
          <p:cNvPr id="25604" name="Rectangle 3"/>
          <p:cNvSpPr txBox="1">
            <a:spLocks/>
          </p:cNvSpPr>
          <p:nvPr/>
        </p:nvSpPr>
        <p:spPr bwMode="auto">
          <a:xfrm>
            <a:off x="457199" y="1036637"/>
            <a:ext cx="6659563" cy="5427663"/>
          </a:xfrm>
          <a:prstGeom prst="rect">
            <a:avLst/>
          </a:prstGeom>
          <a:noFill/>
          <a:ln w="9525">
            <a:noFill/>
            <a:miter lim="800000"/>
            <a:headEnd/>
            <a:tailEnd/>
          </a:ln>
        </p:spPr>
        <p:txBody>
          <a:bodyPr/>
          <a:lstStyle/>
          <a:p>
            <a:pPr marL="342900" indent="-342900" algn="just" eaLnBrk="1" hangingPunct="1">
              <a:spcBef>
                <a:spcPct val="20000"/>
              </a:spcBef>
              <a:buFont typeface="Arial" charset="0"/>
              <a:buChar char="•"/>
              <a:defRPr/>
            </a:pPr>
            <a:endParaRPr lang="en-GB" sz="2900" dirty="0">
              <a:latin typeface="Calibri" pitchFamily="34" charset="0"/>
            </a:endParaRPr>
          </a:p>
          <a:p>
            <a:pPr marL="342900" indent="-342900" eaLnBrk="1" hangingPunct="1">
              <a:spcBef>
                <a:spcPct val="20000"/>
              </a:spcBef>
              <a:buFont typeface="Arial" charset="0"/>
              <a:buChar char="•"/>
              <a:defRPr/>
            </a:pPr>
            <a:r>
              <a:rPr lang="pt-PT" sz="2900" dirty="0">
                <a:latin typeface="Calibri" pitchFamily="34" charset="0"/>
              </a:rPr>
              <a:t>Pessoa sujeita: </a:t>
            </a:r>
            <a:r>
              <a:rPr lang="pt-PT" sz="2900" b="1" dirty="0">
                <a:solidFill>
                  <a:srgbClr val="FF0000"/>
                </a:solidFill>
                <a:latin typeface="Calibri" pitchFamily="34" charset="0"/>
              </a:rPr>
              <a:t>pessoa/entidade vinculada pela autorização</a:t>
            </a:r>
          </a:p>
          <a:p>
            <a:pPr algn="just" eaLnBrk="1" hangingPunct="1">
              <a:spcBef>
                <a:spcPct val="20000"/>
              </a:spcBef>
              <a:defRPr/>
            </a:pPr>
            <a:endParaRPr lang="en-GB" sz="2900" dirty="0">
              <a:latin typeface="Calibri" pitchFamily="34" charset="0"/>
            </a:endParaRPr>
          </a:p>
          <a:p>
            <a:pPr marL="742950" lvl="1" indent="-285750" algn="just" eaLnBrk="1" hangingPunct="1">
              <a:spcBef>
                <a:spcPct val="20000"/>
              </a:spcBef>
              <a:buFont typeface="Arial" charset="0"/>
              <a:buChar char="–"/>
              <a:defRPr/>
            </a:pPr>
            <a:r>
              <a:rPr lang="pt-PT" sz="2900" b="1" dirty="0">
                <a:solidFill>
                  <a:srgbClr val="FF0000"/>
                </a:solidFill>
                <a:latin typeface="Calibri" pitchFamily="34" charset="0"/>
              </a:rPr>
              <a:t>Suspeito</a:t>
            </a:r>
            <a:r>
              <a:rPr lang="pt-PT" sz="2900" dirty="0">
                <a:latin typeface="Calibri" pitchFamily="34" charset="0"/>
              </a:rPr>
              <a:t> </a:t>
            </a:r>
            <a:r>
              <a:rPr lang="pt-PT" sz="2900" dirty="0" err="1">
                <a:latin typeface="Calibri" pitchFamily="34" charset="0"/>
              </a:rPr>
              <a:t>vs</a:t>
            </a:r>
            <a:r>
              <a:rPr lang="pt-PT" sz="2900" dirty="0">
                <a:latin typeface="Calibri" pitchFamily="34" charset="0"/>
              </a:rPr>
              <a:t> </a:t>
            </a:r>
            <a:r>
              <a:rPr lang="pt-PT" sz="2900" b="1" dirty="0">
                <a:solidFill>
                  <a:srgbClr val="FF0000"/>
                </a:solidFill>
                <a:latin typeface="Calibri" pitchFamily="34" charset="0"/>
              </a:rPr>
              <a:t>não suspeito</a:t>
            </a:r>
          </a:p>
          <a:p>
            <a:pPr marL="742950" lvl="1" indent="-285750" algn="just" eaLnBrk="1" hangingPunct="1">
              <a:spcBef>
                <a:spcPct val="20000"/>
              </a:spcBef>
              <a:buFont typeface="Arial" charset="0"/>
              <a:buChar char="–"/>
              <a:defRPr/>
            </a:pPr>
            <a:endParaRPr lang="en-US" sz="2900" b="1" dirty="0">
              <a:solidFill>
                <a:srgbClr val="FF0000"/>
              </a:solidFill>
              <a:latin typeface="Calibri" pitchFamily="34" charset="0"/>
            </a:endParaRPr>
          </a:p>
          <a:p>
            <a:pPr marL="742950" lvl="1" indent="-285750" algn="just" eaLnBrk="1" hangingPunct="1">
              <a:spcBef>
                <a:spcPct val="20000"/>
              </a:spcBef>
              <a:buFont typeface="Arial" charset="0"/>
              <a:buChar char="–"/>
              <a:defRPr/>
            </a:pPr>
            <a:endParaRPr lang="en-GB" sz="2900" b="1" dirty="0">
              <a:solidFill>
                <a:srgbClr val="FF0000"/>
              </a:solidFill>
              <a:latin typeface="Calibri" pitchFamily="34" charset="0"/>
            </a:endParaRPr>
          </a:p>
          <a:p>
            <a:pPr marL="742950" lvl="1" indent="-285750" algn="just" eaLnBrk="1" hangingPunct="1">
              <a:spcBef>
                <a:spcPct val="20000"/>
              </a:spcBef>
              <a:buFont typeface="Arial" charset="0"/>
              <a:buChar char="–"/>
              <a:defRPr/>
            </a:pPr>
            <a:r>
              <a:rPr lang="pt-PT" sz="2900" b="1" dirty="0">
                <a:solidFill>
                  <a:srgbClr val="FF0000"/>
                </a:solidFill>
                <a:latin typeface="Calibri" pitchFamily="34" charset="0"/>
              </a:rPr>
              <a:t>conhecido</a:t>
            </a:r>
            <a:r>
              <a:rPr lang="pt-PT" sz="2900" dirty="0">
                <a:latin typeface="Calibri" pitchFamily="34" charset="0"/>
              </a:rPr>
              <a:t> </a:t>
            </a:r>
            <a:r>
              <a:rPr lang="pt-PT" sz="2900" dirty="0" err="1">
                <a:latin typeface="Calibri" pitchFamily="34" charset="0"/>
              </a:rPr>
              <a:t>vs</a:t>
            </a:r>
            <a:r>
              <a:rPr lang="pt-PT" sz="2900" dirty="0">
                <a:latin typeface="Calibri" pitchFamily="34" charset="0"/>
              </a:rPr>
              <a:t> </a:t>
            </a:r>
            <a:r>
              <a:rPr lang="pt-PT" sz="2900" b="1" dirty="0">
                <a:solidFill>
                  <a:srgbClr val="FF0000"/>
                </a:solidFill>
                <a:latin typeface="Calibri" pitchFamily="34" charset="0"/>
              </a:rPr>
              <a:t>desconhecido </a:t>
            </a:r>
          </a:p>
        </p:txBody>
      </p:sp>
      <p:pic>
        <p:nvPicPr>
          <p:cNvPr id="12293" name="Picture 2" descr="Resultado da imagem para imagem do prestador de serviços"/>
          <p:cNvPicPr>
            <a:picLocks noChangeAspect="1" noChangeArrowheads="1"/>
          </p:cNvPicPr>
          <p:nvPr/>
        </p:nvPicPr>
        <p:blipFill>
          <a:blip r:embed="rId3">
            <a:extLst>
              <a:ext uri="{28A0092B-C50C-407E-A947-70E740481C1C}">
                <a14:useLocalDpi xmlns:a14="http://schemas.microsoft.com/office/drawing/2010/main" val="0"/>
              </a:ext>
            </a:extLst>
          </a:blip>
          <a:srcRect l="28380" t="40462" r="44051"/>
          <a:stretch>
            <a:fillRect/>
          </a:stretch>
        </p:blipFill>
        <p:spPr bwMode="auto">
          <a:xfrm>
            <a:off x="7225506" y="1843881"/>
            <a:ext cx="1570038" cy="206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4" name="Picture 4" descr="Resultado da imagem para clipart de imagem do suspeit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6763" y="229394"/>
            <a:ext cx="1787525" cy="161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5" name="Picture 4" descr="Resultado da imagem para pessoa anónim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25506" y="3991769"/>
            <a:ext cx="1535113" cy="153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p:cNvSpPr>
          <p:nvPr>
            <p:ph type="title"/>
          </p:nvPr>
        </p:nvSpPr>
        <p:spPr>
          <a:xfrm>
            <a:off x="457200" y="0"/>
            <a:ext cx="8229600" cy="1143000"/>
          </a:xfrm>
        </p:spPr>
        <p:txBody>
          <a:bodyPr/>
          <a:lstStyle/>
          <a:p>
            <a:pPr eaLnBrk="1" hangingPunct="1"/>
            <a:r>
              <a:rPr lang="pt-PT" b="1"/>
              <a:t>Pessoa sujeita</a:t>
            </a:r>
          </a:p>
        </p:txBody>
      </p:sp>
      <p:sp>
        <p:nvSpPr>
          <p:cNvPr id="27651" name="Rectangle 3"/>
          <p:cNvSpPr txBox="1">
            <a:spLocks/>
          </p:cNvSpPr>
          <p:nvPr/>
        </p:nvSpPr>
        <p:spPr bwMode="auto">
          <a:xfrm>
            <a:off x="0" y="1508125"/>
            <a:ext cx="4745038" cy="3684588"/>
          </a:xfrm>
          <a:prstGeom prst="rect">
            <a:avLst/>
          </a:prstGeom>
          <a:noFill/>
          <a:ln>
            <a:noFill/>
          </a:ln>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lvl="1" eaLnBrk="1" hangingPunct="1">
              <a:defRPr/>
            </a:pPr>
            <a:r>
              <a:rPr lang="pt-PT" sz="2900" b="1" dirty="0">
                <a:solidFill>
                  <a:srgbClr val="FF0000"/>
                </a:solidFill>
              </a:rPr>
              <a:t>Fornecedor de serviços</a:t>
            </a:r>
            <a:r>
              <a:rPr lang="pt-PT" sz="2900" dirty="0"/>
              <a:t> no caso de:</a:t>
            </a:r>
          </a:p>
          <a:p>
            <a:pPr lvl="2" eaLnBrk="1" hangingPunct="1">
              <a:defRPr/>
            </a:pPr>
            <a:r>
              <a:rPr lang="pt-PT" sz="2900" dirty="0"/>
              <a:t>divulgação parcial</a:t>
            </a:r>
          </a:p>
          <a:p>
            <a:pPr lvl="2" eaLnBrk="1" hangingPunct="1">
              <a:defRPr/>
            </a:pPr>
            <a:r>
              <a:rPr lang="pt-PT" sz="2900" dirty="0"/>
              <a:t>Injunção de comunicar</a:t>
            </a:r>
          </a:p>
          <a:p>
            <a:pPr lvl="2" eaLnBrk="1" hangingPunct="1">
              <a:defRPr/>
            </a:pPr>
            <a:r>
              <a:rPr lang="pt-PT" sz="2900" dirty="0"/>
              <a:t>busca e apreensão</a:t>
            </a:r>
          </a:p>
          <a:p>
            <a:pPr lvl="2" eaLnBrk="1" hangingPunct="1">
              <a:defRPr/>
            </a:pPr>
            <a:r>
              <a:rPr lang="pt-PT" sz="2900" dirty="0"/>
              <a:t>recolha em tempo real de dados de tráfego</a:t>
            </a:r>
          </a:p>
          <a:p>
            <a:pPr lvl="2" eaLnBrk="1" hangingPunct="1">
              <a:defRPr/>
            </a:pPr>
            <a:r>
              <a:rPr lang="pt-PT" sz="2900" dirty="0" err="1"/>
              <a:t>Interceção</a:t>
            </a:r>
            <a:r>
              <a:rPr lang="pt-PT" sz="2900" dirty="0"/>
              <a:t> de dados de conteúdo</a:t>
            </a:r>
          </a:p>
          <a:p>
            <a:pPr marL="914400" lvl="2" indent="0" eaLnBrk="1" hangingPunct="1">
              <a:buFont typeface="Arial" panose="020B0604020202020204" pitchFamily="34" charset="0"/>
              <a:buNone/>
              <a:defRPr/>
            </a:pPr>
            <a:r>
              <a:rPr lang="pt-PT" sz="2900" b="1" dirty="0">
                <a:solidFill>
                  <a:srgbClr val="FF0000"/>
                </a:solidFill>
              </a:rPr>
              <a:t>[não suspeito]</a:t>
            </a:r>
          </a:p>
        </p:txBody>
      </p:sp>
      <p:sp>
        <p:nvSpPr>
          <p:cNvPr id="27652" name="Rectangle 3"/>
          <p:cNvSpPr txBox="1">
            <a:spLocks/>
          </p:cNvSpPr>
          <p:nvPr/>
        </p:nvSpPr>
        <p:spPr bwMode="auto">
          <a:xfrm>
            <a:off x="4373563" y="1508125"/>
            <a:ext cx="4770437" cy="4645025"/>
          </a:xfrm>
          <a:prstGeom prst="rect">
            <a:avLst/>
          </a:prstGeom>
          <a:noFill/>
          <a:ln>
            <a:noFill/>
          </a:ln>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lvl="1" eaLnBrk="1" hangingPunct="1">
              <a:defRPr/>
            </a:pPr>
            <a:r>
              <a:rPr lang="pt-PT" sz="2900" b="1" dirty="0">
                <a:solidFill>
                  <a:srgbClr val="FF0000"/>
                </a:solidFill>
              </a:rPr>
              <a:t>Qualquer pessoa em posse ou controlo de dados no caso de:</a:t>
            </a:r>
          </a:p>
          <a:p>
            <a:pPr lvl="2" eaLnBrk="1" hangingPunct="1">
              <a:defRPr/>
            </a:pPr>
            <a:r>
              <a:rPr lang="pt-PT" sz="2900" dirty="0"/>
              <a:t>divulgação parcial</a:t>
            </a:r>
          </a:p>
          <a:p>
            <a:pPr lvl="2" eaLnBrk="1" hangingPunct="1">
              <a:defRPr/>
            </a:pPr>
            <a:r>
              <a:rPr lang="pt-PT" sz="2900" dirty="0"/>
              <a:t>Injunção de comunicar</a:t>
            </a:r>
          </a:p>
          <a:p>
            <a:pPr lvl="2" eaLnBrk="1" hangingPunct="1">
              <a:defRPr/>
            </a:pPr>
            <a:r>
              <a:rPr lang="pt-PT" sz="2900" dirty="0"/>
              <a:t>Busca e apreensão</a:t>
            </a:r>
          </a:p>
          <a:p>
            <a:pPr marL="914400" lvl="2" indent="0" eaLnBrk="1" hangingPunct="1">
              <a:buFont typeface="Arial" panose="020B0604020202020204" pitchFamily="34" charset="0"/>
              <a:buNone/>
              <a:defRPr/>
            </a:pPr>
            <a:r>
              <a:rPr lang="pt-PT" sz="2900" b="1" dirty="0">
                <a:solidFill>
                  <a:srgbClr val="FF0000"/>
                </a:solidFill>
              </a:rPr>
              <a:t>[suspeito/não suspeito]</a:t>
            </a:r>
          </a:p>
        </p:txBody>
      </p:sp>
      <p:sp>
        <p:nvSpPr>
          <p:cNvPr id="13317"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E53DA42-240B-40DC-8563-5DF6F343AD22}" type="slidenum">
              <a:rPr lang="en-US" altLang="en-US">
                <a:solidFill>
                  <a:srgbClr val="898989"/>
                </a:solidFill>
                <a:latin typeface="Calibri" panose="020F0502020204030204" pitchFamily="34" charset="0"/>
              </a:rPr>
              <a:pPr/>
              <a:t>12</a:t>
            </a:fld>
            <a:endParaRPr lang="en-US" altLang="en-US">
              <a:solidFill>
                <a:srgbClr val="898989"/>
              </a:solidFill>
              <a:latin typeface="Calibri" panose="020F050202020403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C:\Users\B.Stam\Desktop\AJT evidences\FBA logo.jpg">
            <a:extLst>
              <a:ext uri="{FF2B5EF4-FFF2-40B4-BE49-F238E27FC236}">
                <a16:creationId xmlns:a16="http://schemas.microsoft.com/office/drawing/2014/main" id="{5467DDDF-05B3-4E8E-A41B-4BEB1A6A35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43485" y="5273911"/>
            <a:ext cx="2677568" cy="1631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4" name="Rectangle 3"/>
          <p:cNvSpPr txBox="1">
            <a:spLocks/>
          </p:cNvSpPr>
          <p:nvPr/>
        </p:nvSpPr>
        <p:spPr bwMode="auto">
          <a:xfrm>
            <a:off x="457199" y="1185863"/>
            <a:ext cx="8072651" cy="4860925"/>
          </a:xfrm>
          <a:prstGeom prst="rect">
            <a:avLst/>
          </a:prstGeom>
          <a:noFill/>
          <a:ln w="9525">
            <a:noFill/>
            <a:miter lim="800000"/>
            <a:headEnd/>
            <a:tailEnd/>
          </a:ln>
        </p:spPr>
        <p:txBody>
          <a:bodyPr/>
          <a:lstStyle/>
          <a:p>
            <a:pPr marL="342900" indent="-342900" algn="just" eaLnBrk="1" hangingPunct="1">
              <a:spcBef>
                <a:spcPct val="20000"/>
              </a:spcBef>
              <a:buFont typeface="Arial" charset="0"/>
              <a:buChar char="•"/>
              <a:defRPr/>
            </a:pPr>
            <a:r>
              <a:rPr lang="pt-PT" sz="2900">
                <a:latin typeface="Calibri" pitchFamily="34" charset="0"/>
              </a:rPr>
              <a:t>Pessoas sujeitas suspeitas: Pessoal Júnior do Departamento de Logística e Operações, Banco Federal de Atlantis</a:t>
            </a: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r>
              <a:rPr lang="pt-PT" sz="2900">
                <a:latin typeface="Calibri" pitchFamily="34" charset="0"/>
              </a:rPr>
              <a:t>Pessoa sujeita não suspeita: Banco Federal de Atlantis</a:t>
            </a: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endParaRPr lang="en-GB" sz="2900" dirty="0">
              <a:latin typeface="Calibri" pitchFamily="34" charset="0"/>
            </a:endParaRPr>
          </a:p>
        </p:txBody>
      </p:sp>
      <p:pic>
        <p:nvPicPr>
          <p:cNvPr id="1026" name="Picture 2" descr="Resultado da imagem para pessoa desconhecida">
            <a:extLst>
              <a:ext uri="{FF2B5EF4-FFF2-40B4-BE49-F238E27FC236}">
                <a16:creationId xmlns:a16="http://schemas.microsoft.com/office/drawing/2014/main" id="{D65C4861-37FC-4F3D-8BBC-1571002350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75866" y="2432866"/>
            <a:ext cx="1992267" cy="1992267"/>
          </a:xfrm>
          <a:prstGeom prst="rect">
            <a:avLst/>
          </a:prstGeom>
          <a:noFill/>
          <a:extLst>
            <a:ext uri="{909E8E84-426E-40DD-AFC4-6F175D3DCCD1}">
              <a14:hiddenFill xmlns:a14="http://schemas.microsoft.com/office/drawing/2010/main">
                <a:solidFill>
                  <a:srgbClr val="FFFFFF"/>
                </a:solidFill>
              </a14:hiddenFill>
            </a:ext>
          </a:extLst>
        </p:spPr>
      </p:pic>
      <p:sp>
        <p:nvSpPr>
          <p:cNvPr id="12290" name="Title 1"/>
          <p:cNvSpPr>
            <a:spLocks noGrp="1"/>
          </p:cNvSpPr>
          <p:nvPr>
            <p:ph type="title"/>
          </p:nvPr>
        </p:nvSpPr>
        <p:spPr>
          <a:xfrm>
            <a:off x="457200" y="0"/>
            <a:ext cx="8229600" cy="1143001"/>
          </a:xfrm>
        </p:spPr>
        <p:txBody>
          <a:bodyPr/>
          <a:lstStyle/>
          <a:p>
            <a:r>
              <a:rPr lang="pt-PT" b="1"/>
              <a:t>Estudos de caso: Pessoa sujeita</a:t>
            </a:r>
          </a:p>
        </p:txBody>
      </p:sp>
      <p:sp>
        <p:nvSpPr>
          <p:cNvPr id="12291" name="Slide Number Placeholder 3"/>
          <p:cNvSpPr>
            <a:spLocks noGrp="1"/>
          </p:cNvSpPr>
          <p:nvPr>
            <p:ph type="sldNum" sz="quarter" idx="12"/>
          </p:nvPr>
        </p:nvSpPr>
        <p:spPr bwMode="auto">
          <a:xfrm>
            <a:off x="6553200" y="6406602"/>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4D861E7-2068-4089-A817-5D50FEF42A13}" type="slidenum">
              <a:rPr lang="en-US" altLang="en-US">
                <a:solidFill>
                  <a:srgbClr val="898989"/>
                </a:solidFill>
                <a:latin typeface="Calibri" panose="020F0502020204030204" pitchFamily="34" charset="0"/>
              </a:rPr>
              <a:pPr/>
              <a:t>13</a:t>
            </a:fld>
            <a:endParaRPr lang="en-US" altLang="en-US">
              <a:solidFill>
                <a:srgbClr val="898989"/>
              </a:solidFill>
              <a:latin typeface="Calibri" panose="020F0502020204030204" pitchFamily="34" charset="0"/>
            </a:endParaRPr>
          </a:p>
        </p:txBody>
      </p:sp>
      <p:pic>
        <p:nvPicPr>
          <p:cNvPr id="9" name="Picture 2" descr="C:\Users\B.Stam\Desktop\AJT evidences\UBP.jpg">
            <a:extLst>
              <a:ext uri="{FF2B5EF4-FFF2-40B4-BE49-F238E27FC236}">
                <a16:creationId xmlns:a16="http://schemas.microsoft.com/office/drawing/2014/main" id="{F98397D0-BF98-4890-AD5C-5A61B269D57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603" y="5946227"/>
            <a:ext cx="2405062"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Slika 5" descr="C:\Users\B.Stam\Desktop\DSBN.jpg">
            <a:extLst>
              <a:ext uri="{FF2B5EF4-FFF2-40B4-BE49-F238E27FC236}">
                <a16:creationId xmlns:a16="http://schemas.microsoft.com/office/drawing/2014/main" id="{8438F5DE-C14D-4D36-8A0C-54C0E46FC8C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73126" y="5767908"/>
            <a:ext cx="3122613" cy="91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885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457200" y="-106363"/>
            <a:ext cx="8229600" cy="1143001"/>
          </a:xfrm>
        </p:spPr>
        <p:txBody>
          <a:bodyPr/>
          <a:lstStyle/>
          <a:p>
            <a:r>
              <a:rPr lang="pt-PT" b="1"/>
              <a:t>Dados do assunto/comunicação</a:t>
            </a:r>
          </a:p>
        </p:txBody>
      </p:sp>
      <p:sp>
        <p:nvSpPr>
          <p:cNvPr id="14339"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D8EB603-FEAD-40D0-8C87-20239BA5809B}" type="slidenum">
              <a:rPr lang="en-US" altLang="en-US">
                <a:solidFill>
                  <a:srgbClr val="898989"/>
                </a:solidFill>
                <a:latin typeface="Calibri" panose="020F0502020204030204" pitchFamily="34" charset="0"/>
              </a:rPr>
              <a:pPr/>
              <a:t>14</a:t>
            </a:fld>
            <a:endParaRPr lang="en-US" altLang="en-US">
              <a:solidFill>
                <a:srgbClr val="898989"/>
              </a:solidFill>
              <a:latin typeface="Calibri" panose="020F0502020204030204" pitchFamily="34" charset="0"/>
            </a:endParaRPr>
          </a:p>
        </p:txBody>
      </p:sp>
      <p:sp>
        <p:nvSpPr>
          <p:cNvPr id="14340" name="Rectangle 3"/>
          <p:cNvSpPr txBox="1">
            <a:spLocks/>
          </p:cNvSpPr>
          <p:nvPr/>
        </p:nvSpPr>
        <p:spPr bwMode="auto">
          <a:xfrm>
            <a:off x="331788" y="1298575"/>
            <a:ext cx="6015037" cy="524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spcBef>
                <a:spcPct val="20000"/>
              </a:spcBef>
              <a:buFont typeface="Arial" panose="020B0604020202020204" pitchFamily="34" charset="0"/>
              <a:buChar char="•"/>
            </a:pPr>
            <a:r>
              <a:rPr lang="pt-PT" sz="2800" dirty="0">
                <a:latin typeface="Calibri" panose="020F0502020204030204" pitchFamily="34" charset="0"/>
              </a:rPr>
              <a:t>Dados do </a:t>
            </a:r>
            <a:r>
              <a:rPr lang="pt-PT" sz="2800" dirty="0" err="1">
                <a:latin typeface="Calibri" panose="020F0502020204030204" pitchFamily="34" charset="0"/>
              </a:rPr>
              <a:t>assunto/comunicação</a:t>
            </a:r>
            <a:r>
              <a:rPr lang="pt-PT" sz="2800" dirty="0">
                <a:latin typeface="Calibri" panose="020F0502020204030204" pitchFamily="34" charset="0"/>
              </a:rPr>
              <a:t>: </a:t>
            </a:r>
            <a:r>
              <a:rPr lang="pt-PT" sz="2800" b="1" dirty="0" err="1">
                <a:solidFill>
                  <a:srgbClr val="FF0000"/>
                </a:solidFill>
                <a:latin typeface="Calibri" panose="020F0502020204030204" pitchFamily="34" charset="0"/>
              </a:rPr>
              <a:t>dados/comunicações</a:t>
            </a:r>
            <a:r>
              <a:rPr lang="pt-PT" sz="2800" b="1" dirty="0">
                <a:solidFill>
                  <a:srgbClr val="FF0000"/>
                </a:solidFill>
                <a:latin typeface="Calibri" panose="020F0502020204030204" pitchFamily="34" charset="0"/>
              </a:rPr>
              <a:t> aos quais a autorização se refere</a:t>
            </a:r>
          </a:p>
          <a:p>
            <a:pPr algn="just" eaLnBrk="1" hangingPunct="1">
              <a:spcBef>
                <a:spcPct val="20000"/>
              </a:spcBef>
              <a:buFont typeface="Arial" panose="020B0604020202020204" pitchFamily="34" charset="0"/>
              <a:buChar char="•"/>
            </a:pPr>
            <a:endParaRPr lang="en-GB" sz="2800" dirty="0">
              <a:latin typeface="Calibri" panose="020F0502020204030204" pitchFamily="34" charset="0"/>
            </a:endParaRPr>
          </a:p>
          <a:p>
            <a:pPr eaLnBrk="1" hangingPunct="1">
              <a:spcBef>
                <a:spcPct val="20000"/>
              </a:spcBef>
              <a:buFont typeface="Arial" panose="020B0604020202020204" pitchFamily="34" charset="0"/>
              <a:buChar char="•"/>
            </a:pPr>
            <a:r>
              <a:rPr lang="pt-PT" sz="2800" dirty="0">
                <a:latin typeface="Calibri" panose="020F0502020204030204" pitchFamily="34" charset="0"/>
              </a:rPr>
              <a:t>A Convenção de Budapeste permite o exercício de poderes processuais em relação a dados informáticos </a:t>
            </a:r>
            <a:r>
              <a:rPr lang="pt-PT" sz="2800" b="1" dirty="0">
                <a:solidFill>
                  <a:srgbClr val="FF0000"/>
                </a:solidFill>
                <a:latin typeface="Calibri" panose="020F0502020204030204" pitchFamily="34" charset="0"/>
              </a:rPr>
              <a:t>especificados</a:t>
            </a:r>
            <a:r>
              <a:rPr lang="pt-PT" sz="2800" dirty="0">
                <a:latin typeface="Calibri" panose="020F0502020204030204" pitchFamily="34" charset="0"/>
              </a:rPr>
              <a:t>, sistemas informáticos, meios de armazenamento de dados informáticos ou comunicações</a:t>
            </a:r>
          </a:p>
        </p:txBody>
      </p:sp>
      <p:pic>
        <p:nvPicPr>
          <p:cNvPr id="14341" name="Picture 2" descr="Resultado da imagem para clipart de comunicaçã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57950" y="3917950"/>
            <a:ext cx="2686050"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2" name="Picture 4" descr="Resultado da imagem para clipart de dado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29413" y="1406525"/>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103933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90"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225" y="4703763"/>
            <a:ext cx="8410574" cy="169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6" name="Title 1"/>
          <p:cNvSpPr>
            <a:spLocks noGrp="1"/>
          </p:cNvSpPr>
          <p:nvPr>
            <p:ph type="title"/>
          </p:nvPr>
        </p:nvSpPr>
        <p:spPr>
          <a:xfrm>
            <a:off x="457200" y="-20638"/>
            <a:ext cx="8229600" cy="1143001"/>
          </a:xfrm>
        </p:spPr>
        <p:txBody>
          <a:bodyPr/>
          <a:lstStyle/>
          <a:p>
            <a:r>
              <a:rPr lang="pt-PT" b="1"/>
              <a:t>Dados do assunto/comunicação</a:t>
            </a:r>
          </a:p>
        </p:txBody>
      </p:sp>
      <p:sp>
        <p:nvSpPr>
          <p:cNvPr id="16387" name="Slide Number Placeholder 3"/>
          <p:cNvSpPr>
            <a:spLocks noGrp="1"/>
          </p:cNvSpPr>
          <p:nvPr>
            <p:ph type="sldNum" sz="quarter" idx="12"/>
          </p:nvPr>
        </p:nvSpPr>
        <p:spPr bwMode="auto">
          <a:xfrm>
            <a:off x="6734175" y="603408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5E95C4B-3594-4865-B4E6-6EA224399679}" type="slidenum">
              <a:rPr lang="en-US" altLang="en-US">
                <a:solidFill>
                  <a:srgbClr val="898989"/>
                </a:solidFill>
                <a:latin typeface="Calibri" panose="020F0502020204030204" pitchFamily="34" charset="0"/>
              </a:rPr>
              <a:pPr/>
              <a:t>15</a:t>
            </a:fld>
            <a:endParaRPr lang="en-US" altLang="en-US">
              <a:solidFill>
                <a:srgbClr val="898989"/>
              </a:solidFill>
              <a:latin typeface="Calibri" panose="020F0502020204030204" pitchFamily="34" charset="0"/>
            </a:endParaRPr>
          </a:p>
        </p:txBody>
      </p:sp>
      <p:pic>
        <p:nvPicPr>
          <p:cNvPr id="16388"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6225" y="1122363"/>
            <a:ext cx="8410575" cy="119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9"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6225" y="2580855"/>
            <a:ext cx="8410574" cy="1858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705722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57200" y="-20638"/>
            <a:ext cx="8229600" cy="1143001"/>
          </a:xfrm>
        </p:spPr>
        <p:txBody>
          <a:bodyPr/>
          <a:lstStyle/>
          <a:p>
            <a:r>
              <a:rPr lang="pt-PT" b="1"/>
              <a:t>Dados do assunto/comunicação</a:t>
            </a:r>
          </a:p>
        </p:txBody>
      </p:sp>
      <p:sp>
        <p:nvSpPr>
          <p:cNvPr id="17411" name="Slide Number Placeholder 3"/>
          <p:cNvSpPr>
            <a:spLocks noGrp="1"/>
          </p:cNvSpPr>
          <p:nvPr>
            <p:ph type="sldNum" sz="quarter" idx="12"/>
          </p:nvPr>
        </p:nvSpPr>
        <p:spPr bwMode="auto">
          <a:xfrm>
            <a:off x="6734175" y="603408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8FC7FF4-9C66-4207-9023-0FA3070160CB}" type="slidenum">
              <a:rPr lang="en-US" altLang="en-US">
                <a:solidFill>
                  <a:srgbClr val="898989"/>
                </a:solidFill>
                <a:latin typeface="Calibri" panose="020F0502020204030204" pitchFamily="34" charset="0"/>
              </a:rPr>
              <a:pPr/>
              <a:t>16</a:t>
            </a:fld>
            <a:endParaRPr lang="en-US" altLang="en-US">
              <a:solidFill>
                <a:srgbClr val="898989"/>
              </a:solidFill>
              <a:latin typeface="Calibri" panose="020F0502020204030204" pitchFamily="34" charset="0"/>
            </a:endParaRPr>
          </a:p>
        </p:txBody>
      </p:sp>
      <p:pic>
        <p:nvPicPr>
          <p:cNvPr id="174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957" y="1343025"/>
            <a:ext cx="9038043" cy="208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78" y="3784600"/>
            <a:ext cx="9038043" cy="243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77404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57200" y="0"/>
            <a:ext cx="8229600" cy="1143000"/>
          </a:xfrm>
        </p:spPr>
        <p:txBody>
          <a:bodyPr/>
          <a:lstStyle/>
          <a:p>
            <a:r>
              <a:rPr lang="pt-PT" sz="4000" b="1" dirty="0"/>
              <a:t>Estudos de caso: Dados do assunto</a:t>
            </a:r>
          </a:p>
        </p:txBody>
      </p:sp>
      <p:sp>
        <p:nvSpPr>
          <p:cNvPr id="1536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65D49C5-209B-4C9E-8DDD-94624022FA0C}" type="slidenum">
              <a:rPr lang="en-US" altLang="en-US">
                <a:solidFill>
                  <a:srgbClr val="898989"/>
                </a:solidFill>
                <a:latin typeface="Calibri" panose="020F0502020204030204" pitchFamily="34" charset="0"/>
              </a:rPr>
              <a:pPr/>
              <a:t>17</a:t>
            </a:fld>
            <a:endParaRPr lang="en-US" altLang="en-US">
              <a:solidFill>
                <a:srgbClr val="898989"/>
              </a:solidFill>
              <a:latin typeface="Calibri" panose="020F0502020204030204" pitchFamily="34" charset="0"/>
            </a:endParaRPr>
          </a:p>
        </p:txBody>
      </p:sp>
      <p:pic>
        <p:nvPicPr>
          <p:cNvPr id="6" name="Picture 5">
            <a:extLst>
              <a:ext uri="{FF2B5EF4-FFF2-40B4-BE49-F238E27FC236}">
                <a16:creationId xmlns:a16="http://schemas.microsoft.com/office/drawing/2014/main" id="{DAC326D8-09C4-44AF-8E36-26022BD8A58C}"/>
              </a:ext>
            </a:extLst>
          </p:cNvPr>
          <p:cNvPicPr>
            <a:picLocks noChangeAspect="1"/>
          </p:cNvPicPr>
          <p:nvPr/>
        </p:nvPicPr>
        <p:blipFill>
          <a:blip r:embed="rId3"/>
          <a:stretch>
            <a:fillRect/>
          </a:stretch>
        </p:blipFill>
        <p:spPr>
          <a:xfrm>
            <a:off x="1295400" y="965019"/>
            <a:ext cx="6553200" cy="5865346"/>
          </a:xfrm>
          <a:prstGeom prst="rect">
            <a:avLst/>
          </a:prstGeom>
        </p:spPr>
      </p:pic>
    </p:spTree>
    <p:extLst>
      <p:ext uri="{BB962C8B-B14F-4D97-AF65-F5344CB8AC3E}">
        <p14:creationId xmlns:p14="http://schemas.microsoft.com/office/powerpoint/2010/main" val="3165364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ED8E148-8072-4F2C-AF1F-2DB8C6A3078E}"/>
              </a:ext>
            </a:extLst>
          </p:cNvPr>
          <p:cNvPicPr>
            <a:picLocks noChangeAspect="1"/>
          </p:cNvPicPr>
          <p:nvPr/>
        </p:nvPicPr>
        <p:blipFill>
          <a:blip r:embed="rId3"/>
          <a:stretch>
            <a:fillRect/>
          </a:stretch>
        </p:blipFill>
        <p:spPr>
          <a:xfrm>
            <a:off x="457200" y="1249577"/>
            <a:ext cx="8229600" cy="5362576"/>
          </a:xfrm>
          <a:prstGeom prst="rect">
            <a:avLst/>
          </a:prstGeom>
        </p:spPr>
      </p:pic>
      <p:sp>
        <p:nvSpPr>
          <p:cNvPr id="15362" name="Title 1"/>
          <p:cNvSpPr>
            <a:spLocks noGrp="1"/>
          </p:cNvSpPr>
          <p:nvPr>
            <p:ph type="title"/>
          </p:nvPr>
        </p:nvSpPr>
        <p:spPr>
          <a:xfrm>
            <a:off x="457200" y="0"/>
            <a:ext cx="8229600" cy="1143000"/>
          </a:xfrm>
        </p:spPr>
        <p:txBody>
          <a:bodyPr/>
          <a:lstStyle/>
          <a:p>
            <a:r>
              <a:rPr lang="pt-PT" sz="4000" b="1" dirty="0"/>
              <a:t>Estudos de caso: Dados do assunto</a:t>
            </a:r>
          </a:p>
        </p:txBody>
      </p:sp>
      <p:sp>
        <p:nvSpPr>
          <p:cNvPr id="1536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65D49C5-209B-4C9E-8DDD-94624022FA0C}" type="slidenum">
              <a:rPr lang="en-US" altLang="en-US">
                <a:solidFill>
                  <a:srgbClr val="898989"/>
                </a:solidFill>
                <a:latin typeface="Calibri" panose="020F0502020204030204" pitchFamily="34" charset="0"/>
              </a:rPr>
              <a:pPr/>
              <a:t>18</a:t>
            </a:fld>
            <a:endParaRPr lang="en-US" altLang="en-US">
              <a:solidFill>
                <a:srgbClr val="898989"/>
              </a:solidFill>
              <a:latin typeface="Calibri" panose="020F0502020204030204" pitchFamily="34" charset="0"/>
            </a:endParaRPr>
          </a:p>
        </p:txBody>
      </p:sp>
    </p:spTree>
    <p:extLst>
      <p:ext uri="{BB962C8B-B14F-4D97-AF65-F5344CB8AC3E}">
        <p14:creationId xmlns:p14="http://schemas.microsoft.com/office/powerpoint/2010/main" val="12051064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57200" y="0"/>
            <a:ext cx="8229600" cy="1143000"/>
          </a:xfrm>
        </p:spPr>
        <p:txBody>
          <a:bodyPr/>
          <a:lstStyle/>
          <a:p>
            <a:r>
              <a:rPr lang="pt-PT" sz="4000" b="1" dirty="0"/>
              <a:t>Estudos de caso: Dados do assunto</a:t>
            </a:r>
          </a:p>
        </p:txBody>
      </p:sp>
      <p:sp>
        <p:nvSpPr>
          <p:cNvPr id="1536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65D49C5-209B-4C9E-8DDD-94624022FA0C}" type="slidenum">
              <a:rPr lang="en-US" altLang="en-US">
                <a:solidFill>
                  <a:srgbClr val="898989"/>
                </a:solidFill>
                <a:latin typeface="Calibri" panose="020F0502020204030204" pitchFamily="34" charset="0"/>
              </a:rPr>
              <a:pPr/>
              <a:t>19</a:t>
            </a:fld>
            <a:endParaRPr lang="en-US" altLang="en-US">
              <a:solidFill>
                <a:srgbClr val="898989"/>
              </a:solidFill>
              <a:latin typeface="Calibri" panose="020F0502020204030204" pitchFamily="34" charset="0"/>
            </a:endParaRPr>
          </a:p>
        </p:txBody>
      </p:sp>
      <p:pic>
        <p:nvPicPr>
          <p:cNvPr id="6" name="Picture 5">
            <a:extLst>
              <a:ext uri="{FF2B5EF4-FFF2-40B4-BE49-F238E27FC236}">
                <a16:creationId xmlns:a16="http://schemas.microsoft.com/office/drawing/2014/main" id="{8136820B-8DA0-4908-91F6-07A512E35830}"/>
              </a:ext>
            </a:extLst>
          </p:cNvPr>
          <p:cNvPicPr>
            <a:picLocks noChangeAspect="1"/>
          </p:cNvPicPr>
          <p:nvPr/>
        </p:nvPicPr>
        <p:blipFill>
          <a:blip r:embed="rId3"/>
          <a:stretch>
            <a:fillRect/>
          </a:stretch>
        </p:blipFill>
        <p:spPr>
          <a:xfrm>
            <a:off x="839337" y="1261373"/>
            <a:ext cx="8004412" cy="5094977"/>
          </a:xfrm>
          <a:prstGeom prst="rect">
            <a:avLst/>
          </a:prstGeom>
        </p:spPr>
      </p:pic>
    </p:spTree>
    <p:extLst>
      <p:ext uri="{BB962C8B-B14F-4D97-AF65-F5344CB8AC3E}">
        <p14:creationId xmlns:p14="http://schemas.microsoft.com/office/powerpoint/2010/main" val="2124515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0"/>
            <a:ext cx="8229600" cy="774700"/>
          </a:xfrm>
        </p:spPr>
        <p:txBody>
          <a:bodyPr/>
          <a:lstStyle/>
          <a:p>
            <a:r>
              <a:rPr lang="pt-PT" b="1"/>
              <a:t>Programa</a:t>
            </a:r>
          </a:p>
        </p:txBody>
      </p:sp>
      <p:sp>
        <p:nvSpPr>
          <p:cNvPr id="3075" name="Content Placeholder 2"/>
          <p:cNvSpPr>
            <a:spLocks noGrp="1"/>
          </p:cNvSpPr>
          <p:nvPr>
            <p:ph idx="1"/>
          </p:nvPr>
        </p:nvSpPr>
        <p:spPr>
          <a:xfrm>
            <a:off x="630238" y="1079500"/>
            <a:ext cx="8195710" cy="4899025"/>
          </a:xfrm>
        </p:spPr>
        <p:txBody>
          <a:bodyPr/>
          <a:lstStyle/>
          <a:p>
            <a:pPr>
              <a:lnSpc>
                <a:spcPct val="120000"/>
              </a:lnSpc>
              <a:defRPr/>
            </a:pPr>
            <a:r>
              <a:rPr lang="pt-PT" sz="2600" b="1" dirty="0">
                <a:solidFill>
                  <a:srgbClr val="000000"/>
                </a:solidFill>
              </a:rPr>
              <a:t>Parte Um</a:t>
            </a:r>
          </a:p>
          <a:p>
            <a:pPr marL="0" indent="0">
              <a:lnSpc>
                <a:spcPct val="120000"/>
              </a:lnSpc>
              <a:buFont typeface="Arial" panose="020B0604020202020204" pitchFamily="34" charset="0"/>
              <a:buNone/>
              <a:defRPr/>
            </a:pPr>
            <a:r>
              <a:rPr lang="pt-PT" sz="2600" dirty="0">
                <a:solidFill>
                  <a:srgbClr val="000000"/>
                </a:solidFill>
              </a:rPr>
              <a:t>	Introdução</a:t>
            </a:r>
          </a:p>
          <a:p>
            <a:pPr>
              <a:lnSpc>
                <a:spcPct val="120000"/>
              </a:lnSpc>
              <a:defRPr/>
            </a:pPr>
            <a:r>
              <a:rPr lang="pt-PT" sz="2600" b="1" dirty="0">
                <a:solidFill>
                  <a:srgbClr val="000000"/>
                </a:solidFill>
              </a:rPr>
              <a:t>Parte Dois</a:t>
            </a:r>
          </a:p>
          <a:p>
            <a:pPr marL="0" indent="0">
              <a:lnSpc>
                <a:spcPct val="120000"/>
              </a:lnSpc>
              <a:buFont typeface="Arial" panose="020B0604020202020204" pitchFamily="34" charset="0"/>
              <a:buNone/>
              <a:defRPr/>
            </a:pPr>
            <a:r>
              <a:rPr lang="pt-PT" sz="2600" dirty="0">
                <a:solidFill>
                  <a:srgbClr val="000000"/>
                </a:solidFill>
              </a:rPr>
              <a:t>	Qual é o assunto dos poderes processuais?</a:t>
            </a:r>
          </a:p>
          <a:p>
            <a:pPr>
              <a:lnSpc>
                <a:spcPct val="120000"/>
              </a:lnSpc>
              <a:defRPr/>
            </a:pPr>
            <a:r>
              <a:rPr lang="pt-PT" sz="2600" b="1" dirty="0">
                <a:solidFill>
                  <a:srgbClr val="000000"/>
                </a:solidFill>
              </a:rPr>
              <a:t>Parte Três</a:t>
            </a:r>
          </a:p>
          <a:p>
            <a:pPr marL="0" indent="0">
              <a:lnSpc>
                <a:spcPct val="120000"/>
              </a:lnSpc>
              <a:buFont typeface="Arial" panose="020B0604020202020204" pitchFamily="34" charset="0"/>
              <a:buNone/>
              <a:defRPr/>
            </a:pPr>
            <a:r>
              <a:rPr lang="pt-PT" sz="2600" dirty="0">
                <a:solidFill>
                  <a:srgbClr val="000000"/>
                </a:solidFill>
              </a:rPr>
              <a:t>	Como é que os poderes processuais serão aplicados?</a:t>
            </a:r>
          </a:p>
          <a:p>
            <a:pPr>
              <a:lnSpc>
                <a:spcPct val="120000"/>
              </a:lnSpc>
              <a:defRPr/>
            </a:pPr>
            <a:r>
              <a:rPr lang="pt-PT" sz="2600" b="1" dirty="0">
                <a:solidFill>
                  <a:srgbClr val="000000"/>
                </a:solidFill>
              </a:rPr>
              <a:t>Parte Quatro</a:t>
            </a:r>
          </a:p>
          <a:p>
            <a:pPr marL="0" indent="0">
              <a:lnSpc>
                <a:spcPct val="120000"/>
              </a:lnSpc>
              <a:buFont typeface="Arial" panose="020B0604020202020204" pitchFamily="34" charset="0"/>
              <a:buNone/>
              <a:defRPr/>
            </a:pPr>
            <a:r>
              <a:rPr lang="pt-PT" sz="2600" dirty="0">
                <a:solidFill>
                  <a:srgbClr val="000000"/>
                </a:solidFill>
              </a:rPr>
              <a:t>	Por que são os poderes processuais necessários?</a:t>
            </a:r>
          </a:p>
        </p:txBody>
      </p:sp>
      <p:sp>
        <p:nvSpPr>
          <p:cNvPr id="3076"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EE737BB-1885-45C2-A41B-51593DC32BF6}" type="slidenum">
              <a:rPr lang="en-US" altLang="fr-FR">
                <a:solidFill>
                  <a:srgbClr val="898989"/>
                </a:solidFill>
                <a:latin typeface="Calibri" panose="020F0502020204030204" pitchFamily="34" charset="0"/>
              </a:rPr>
              <a:pPr/>
              <a:t>2</a:t>
            </a:fld>
            <a:endParaRPr lang="en-US" altLang="fr-FR">
              <a:solidFill>
                <a:srgbClr val="898989"/>
              </a:solidFill>
              <a:latin typeface="Calibri" panose="020F050202020403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106363"/>
            <a:ext cx="8229600" cy="1143001"/>
          </a:xfrm>
        </p:spPr>
        <p:txBody>
          <a:bodyPr/>
          <a:lstStyle/>
          <a:p>
            <a:r>
              <a:rPr lang="pt-PT" b="1"/>
              <a:t>Dados do assunto</a:t>
            </a:r>
          </a:p>
        </p:txBody>
      </p:sp>
      <p:sp>
        <p:nvSpPr>
          <p:cNvPr id="18435" name="Content Placeholder 2"/>
          <p:cNvSpPr>
            <a:spLocks noGrp="1"/>
          </p:cNvSpPr>
          <p:nvPr>
            <p:ph idx="1"/>
          </p:nvPr>
        </p:nvSpPr>
        <p:spPr>
          <a:xfrm>
            <a:off x="349250" y="1181099"/>
            <a:ext cx="8151813" cy="4525963"/>
          </a:xfrm>
        </p:spPr>
        <p:txBody>
          <a:bodyPr/>
          <a:lstStyle/>
          <a:p>
            <a:pPr marL="0" indent="0" algn="just">
              <a:buNone/>
            </a:pPr>
            <a:r>
              <a:rPr lang="pt-PT" sz="3300" dirty="0"/>
              <a:t>Mencione dentro do possível:</a:t>
            </a:r>
          </a:p>
          <a:p>
            <a:pPr algn="just"/>
            <a:r>
              <a:rPr lang="pt-PT" sz="3300" dirty="0"/>
              <a:t>Localização dos dados do assunto</a:t>
            </a:r>
          </a:p>
          <a:p>
            <a:pPr algn="just"/>
            <a:r>
              <a:rPr lang="pt-PT" sz="3300" dirty="0"/>
              <a:t>Particularidades dos dados do assunto</a:t>
            </a:r>
          </a:p>
          <a:p>
            <a:pPr algn="just"/>
            <a:r>
              <a:rPr lang="pt-PT" sz="3300" dirty="0"/>
              <a:t>Fonte de transmissão da comunicação </a:t>
            </a:r>
          </a:p>
          <a:p>
            <a:pPr algn="just"/>
            <a:r>
              <a:rPr lang="pt-PT" sz="3300" dirty="0"/>
              <a:t>Fornecedores de serviços envolvidos em transmissão de comunicação</a:t>
            </a:r>
          </a:p>
        </p:txBody>
      </p:sp>
      <p:sp>
        <p:nvSpPr>
          <p:cNvPr id="1843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9931857-11DB-40E4-A374-EAD5556A82FB}" type="slidenum">
              <a:rPr lang="en-US" altLang="en-US">
                <a:solidFill>
                  <a:srgbClr val="898989"/>
                </a:solidFill>
                <a:latin typeface="Calibri" panose="020F0502020204030204" pitchFamily="34" charset="0"/>
              </a:rPr>
              <a:pPr/>
              <a:t>20</a:t>
            </a:fld>
            <a:endParaRPr lang="en-US" altLang="en-US">
              <a:solidFill>
                <a:srgbClr val="898989"/>
              </a:solidFill>
              <a:latin typeface="Calibri" panose="020F0502020204030204" pitchFamily="34" charset="0"/>
            </a:endParaRPr>
          </a:p>
        </p:txBody>
      </p:sp>
      <p:pic>
        <p:nvPicPr>
          <p:cNvPr id="18437" name="Picture 2" descr="Resultado da imagem para caixa de pandora de dado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8992" y="4886149"/>
            <a:ext cx="7214572" cy="1847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106363"/>
            <a:ext cx="8229600" cy="1143001"/>
          </a:xfrm>
        </p:spPr>
        <p:txBody>
          <a:bodyPr/>
          <a:lstStyle/>
          <a:p>
            <a:r>
              <a:rPr lang="pt-PT" b="1"/>
              <a:t>Dados do assunto</a:t>
            </a:r>
          </a:p>
        </p:txBody>
      </p:sp>
      <p:sp>
        <p:nvSpPr>
          <p:cNvPr id="18435" name="Content Placeholder 2"/>
          <p:cNvSpPr>
            <a:spLocks noGrp="1"/>
          </p:cNvSpPr>
          <p:nvPr>
            <p:ph idx="1"/>
          </p:nvPr>
        </p:nvSpPr>
        <p:spPr>
          <a:xfrm>
            <a:off x="349250" y="1181099"/>
            <a:ext cx="8151813" cy="4525963"/>
          </a:xfrm>
        </p:spPr>
        <p:txBody>
          <a:bodyPr/>
          <a:lstStyle/>
          <a:p>
            <a:pPr marL="0" indent="0" algn="just">
              <a:buNone/>
            </a:pPr>
            <a:r>
              <a:rPr lang="pt-PT" sz="3300" dirty="0"/>
              <a:t>Identifique dentro do possível:</a:t>
            </a:r>
          </a:p>
          <a:p>
            <a:pPr algn="just"/>
            <a:r>
              <a:rPr lang="pt-PT" sz="3300" dirty="0"/>
              <a:t>Como os dados foram identificados:</a:t>
            </a:r>
          </a:p>
          <a:p>
            <a:pPr lvl="1" algn="just"/>
            <a:r>
              <a:rPr lang="pt-PT" sz="2900" dirty="0"/>
              <a:t> no controlo/posse da pessoa identificada; ou</a:t>
            </a:r>
          </a:p>
          <a:p>
            <a:pPr lvl="1" algn="just"/>
            <a:r>
              <a:rPr lang="pt-PT" sz="2900" dirty="0"/>
              <a:t>no sistema informático identificado</a:t>
            </a:r>
          </a:p>
          <a:p>
            <a:pPr algn="just"/>
            <a:r>
              <a:rPr lang="pt-PT" sz="3300" dirty="0"/>
              <a:t>Informadores</a:t>
            </a:r>
          </a:p>
          <a:p>
            <a:pPr algn="just"/>
            <a:r>
              <a:rPr lang="pt-PT" sz="3300" dirty="0"/>
              <a:t>Fiabilidade </a:t>
            </a:r>
          </a:p>
          <a:p>
            <a:pPr algn="just"/>
            <a:r>
              <a:rPr lang="pt-PT" sz="3300" dirty="0"/>
              <a:t>Verificação</a:t>
            </a:r>
          </a:p>
          <a:p>
            <a:pPr algn="just"/>
            <a:endParaRPr lang="en-US" altLang="en-US" sz="3300" dirty="0"/>
          </a:p>
        </p:txBody>
      </p:sp>
      <p:sp>
        <p:nvSpPr>
          <p:cNvPr id="1843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9931857-11DB-40E4-A374-EAD5556A82FB}" type="slidenum">
              <a:rPr lang="en-US" altLang="en-US">
                <a:solidFill>
                  <a:srgbClr val="898989"/>
                </a:solidFill>
                <a:latin typeface="Calibri" panose="020F0502020204030204" pitchFamily="34" charset="0"/>
              </a:rPr>
              <a:pPr/>
              <a:t>21</a:t>
            </a:fld>
            <a:endParaRPr lang="en-US" altLang="en-US">
              <a:solidFill>
                <a:srgbClr val="898989"/>
              </a:solidFill>
              <a:latin typeface="Calibri" panose="020F0502020204030204" pitchFamily="34" charset="0"/>
            </a:endParaRPr>
          </a:p>
        </p:txBody>
      </p:sp>
      <p:pic>
        <p:nvPicPr>
          <p:cNvPr id="6" name="Picture 2" descr="Resultado da imagem para clipart do centro de dados">
            <a:extLst>
              <a:ext uri="{FF2B5EF4-FFF2-40B4-BE49-F238E27FC236}">
                <a16:creationId xmlns:a16="http://schemas.microsoft.com/office/drawing/2014/main" id="{CC9E01E5-21F4-4119-8BDD-6D7D5750EC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9083" y="4077873"/>
            <a:ext cx="2604957" cy="2604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descr="Resultado da imagem para clipart de informações confidenciais">
            <a:extLst>
              <a:ext uri="{FF2B5EF4-FFF2-40B4-BE49-F238E27FC236}">
                <a16:creationId xmlns:a16="http://schemas.microsoft.com/office/drawing/2014/main" id="{CECD0526-08E2-459C-AFAD-B496DCD881C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68916" y="4116518"/>
            <a:ext cx="2604957" cy="2604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135286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106363"/>
            <a:ext cx="8229600" cy="1143001"/>
          </a:xfrm>
        </p:spPr>
        <p:txBody>
          <a:bodyPr/>
          <a:lstStyle/>
          <a:p>
            <a:r>
              <a:rPr lang="pt-PT" b="1"/>
              <a:t>Estudo de caso</a:t>
            </a:r>
          </a:p>
        </p:txBody>
      </p:sp>
      <p:sp>
        <p:nvSpPr>
          <p:cNvPr id="18435" name="Content Placeholder 2"/>
          <p:cNvSpPr>
            <a:spLocks noGrp="1"/>
          </p:cNvSpPr>
          <p:nvPr>
            <p:ph idx="1"/>
          </p:nvPr>
        </p:nvSpPr>
        <p:spPr>
          <a:xfrm>
            <a:off x="349250" y="1181099"/>
            <a:ext cx="8151813" cy="4525963"/>
          </a:xfrm>
        </p:spPr>
        <p:txBody>
          <a:bodyPr/>
          <a:lstStyle/>
          <a:p>
            <a:pPr algn="just"/>
            <a:endParaRPr lang="en-US" altLang="en-US" sz="3300" dirty="0"/>
          </a:p>
        </p:txBody>
      </p:sp>
      <p:sp>
        <p:nvSpPr>
          <p:cNvPr id="1843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9931857-11DB-40E4-A374-EAD5556A82FB}" type="slidenum">
              <a:rPr lang="en-US" altLang="en-US">
                <a:solidFill>
                  <a:srgbClr val="898989"/>
                </a:solidFill>
                <a:latin typeface="Calibri" panose="020F0502020204030204" pitchFamily="34" charset="0"/>
              </a:rPr>
              <a:pPr/>
              <a:t>22</a:t>
            </a:fld>
            <a:endParaRPr lang="en-US" altLang="en-US">
              <a:solidFill>
                <a:srgbClr val="898989"/>
              </a:solidFill>
              <a:latin typeface="Calibri" panose="020F0502020204030204" pitchFamily="34" charset="0"/>
            </a:endParaRPr>
          </a:p>
        </p:txBody>
      </p:sp>
      <p:pic>
        <p:nvPicPr>
          <p:cNvPr id="8" name="Picture 7">
            <a:extLst>
              <a:ext uri="{FF2B5EF4-FFF2-40B4-BE49-F238E27FC236}">
                <a16:creationId xmlns:a16="http://schemas.microsoft.com/office/drawing/2014/main" id="{FB55DBF7-7C77-4B68-B218-3B5967F6E49A}"/>
              </a:ext>
            </a:extLst>
          </p:cNvPr>
          <p:cNvPicPr>
            <a:picLocks noChangeAspect="1"/>
          </p:cNvPicPr>
          <p:nvPr/>
        </p:nvPicPr>
        <p:blipFill>
          <a:blip r:embed="rId3"/>
          <a:stretch>
            <a:fillRect/>
          </a:stretch>
        </p:blipFill>
        <p:spPr>
          <a:xfrm>
            <a:off x="0" y="900752"/>
            <a:ext cx="9144000" cy="5875337"/>
          </a:xfrm>
          <a:prstGeom prst="rect">
            <a:avLst/>
          </a:prstGeom>
        </p:spPr>
      </p:pic>
    </p:spTree>
    <p:extLst>
      <p:ext uri="{BB962C8B-B14F-4D97-AF65-F5344CB8AC3E}">
        <p14:creationId xmlns:p14="http://schemas.microsoft.com/office/powerpoint/2010/main" val="33064113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457200" y="2762250"/>
            <a:ext cx="8229600" cy="1143000"/>
          </a:xfrm>
        </p:spPr>
        <p:txBody>
          <a:bodyPr/>
          <a:lstStyle/>
          <a:p>
            <a:r>
              <a:rPr lang="pt-PT" sz="4000" b="1" dirty="0"/>
              <a:t>Parte Três</a:t>
            </a:r>
            <a:br>
              <a:rPr lang="pt-PT" sz="4000" b="1" dirty="0"/>
            </a:br>
            <a:r>
              <a:rPr lang="pt-PT" sz="4000" b="1" dirty="0">
                <a:solidFill>
                  <a:srgbClr val="FF0000"/>
                </a:solidFill>
              </a:rPr>
              <a:t>Como</a:t>
            </a:r>
            <a:r>
              <a:rPr lang="pt-PT" sz="4000" b="1" dirty="0">
                <a:solidFill>
                  <a:srgbClr val="000000"/>
                </a:solidFill>
              </a:rPr>
              <a:t> é que os poderes processuais </a:t>
            </a:r>
            <a:r>
              <a:rPr lang="pt-PT" sz="4000" b="1" dirty="0"/>
              <a:t>serão exercidos?</a:t>
            </a:r>
          </a:p>
        </p:txBody>
      </p:sp>
      <p:pic>
        <p:nvPicPr>
          <p:cNvPr id="20483" name="Picture 3"/>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2048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F1D2317-4B99-4376-993E-D239D4DE3013}" type="slidenum">
              <a:rPr lang="en-US" altLang="fr-FR">
                <a:solidFill>
                  <a:srgbClr val="898989"/>
                </a:solidFill>
                <a:latin typeface="Calibri" panose="020F0502020204030204" pitchFamily="34" charset="0"/>
              </a:rPr>
              <a:pPr/>
              <a:t>23</a:t>
            </a:fld>
            <a:endParaRPr lang="en-US" altLang="fr-FR">
              <a:solidFill>
                <a:srgbClr val="898989"/>
              </a:solidFill>
              <a:latin typeface="Calibri" panose="020F050202020403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8" descr="Resultado da imagem para estetoscópio informátic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21062" y="1573250"/>
            <a:ext cx="1969862" cy="2090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Title 1"/>
          <p:cNvSpPr>
            <a:spLocks noGrp="1"/>
          </p:cNvSpPr>
          <p:nvPr>
            <p:ph type="title"/>
          </p:nvPr>
        </p:nvSpPr>
        <p:spPr>
          <a:xfrm>
            <a:off x="457200" y="301625"/>
            <a:ext cx="8229600" cy="1143000"/>
          </a:xfrm>
        </p:spPr>
        <p:txBody>
          <a:bodyPr/>
          <a:lstStyle/>
          <a:p>
            <a:r>
              <a:rPr lang="pt-PT" b="1"/>
              <a:t>Execução de medidas processuais</a:t>
            </a:r>
          </a:p>
        </p:txBody>
      </p:sp>
      <p:sp>
        <p:nvSpPr>
          <p:cNvPr id="21508" name="Content Placeholder 2"/>
          <p:cNvSpPr>
            <a:spLocks noGrp="1"/>
          </p:cNvSpPr>
          <p:nvPr>
            <p:ph idx="1"/>
          </p:nvPr>
        </p:nvSpPr>
        <p:spPr>
          <a:xfrm>
            <a:off x="457200" y="1202271"/>
            <a:ext cx="7275512" cy="4525963"/>
          </a:xfrm>
        </p:spPr>
        <p:txBody>
          <a:bodyPr/>
          <a:lstStyle/>
          <a:p>
            <a:pPr algn="just"/>
            <a:endParaRPr lang="en-US" altLang="en-US" dirty="0"/>
          </a:p>
          <a:p>
            <a:pPr lvl="1" algn="just"/>
            <a:r>
              <a:rPr lang="pt-PT" sz="3200" dirty="0"/>
              <a:t>Necessidades </a:t>
            </a:r>
            <a:r>
              <a:rPr lang="pt-PT" sz="3200" b="1" dirty="0">
                <a:solidFill>
                  <a:srgbClr val="FF0000"/>
                </a:solidFill>
              </a:rPr>
              <a:t>técnicas</a:t>
            </a:r>
          </a:p>
          <a:p>
            <a:pPr lvl="1" algn="just"/>
            <a:endParaRPr lang="en-US" altLang="en-US" sz="3200" dirty="0"/>
          </a:p>
          <a:p>
            <a:pPr marL="457200" lvl="1" indent="0" algn="just">
              <a:buNone/>
            </a:pPr>
            <a:endParaRPr lang="en-US" altLang="en-US" sz="3200" dirty="0"/>
          </a:p>
          <a:p>
            <a:pPr marL="457200" lvl="1" indent="0" algn="just">
              <a:buNone/>
            </a:pPr>
            <a:endParaRPr lang="en-US" altLang="en-US" sz="3200" dirty="0"/>
          </a:p>
          <a:p>
            <a:pPr lvl="1" algn="just"/>
            <a:r>
              <a:rPr lang="pt-PT" sz="3200" dirty="0"/>
              <a:t>Necessidades de </a:t>
            </a:r>
            <a:r>
              <a:rPr lang="pt-PT" sz="3200" b="1" dirty="0" err="1">
                <a:solidFill>
                  <a:srgbClr val="FF0000"/>
                </a:solidFill>
              </a:rPr>
              <a:t>proteção</a:t>
            </a:r>
            <a:r>
              <a:rPr lang="pt-PT" sz="3200" dirty="0"/>
              <a:t> </a:t>
            </a:r>
          </a:p>
        </p:txBody>
      </p:sp>
      <p:sp>
        <p:nvSpPr>
          <p:cNvPr id="21509"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CF54427-2C7F-416B-B476-4B42BAFA0B24}" type="slidenum">
              <a:rPr lang="en-US" altLang="en-US">
                <a:solidFill>
                  <a:srgbClr val="898989"/>
                </a:solidFill>
                <a:latin typeface="Calibri" panose="020F0502020204030204" pitchFamily="34" charset="0"/>
              </a:rPr>
              <a:pPr/>
              <a:t>24</a:t>
            </a:fld>
            <a:endParaRPr lang="en-US" altLang="en-US">
              <a:solidFill>
                <a:srgbClr val="898989"/>
              </a:solidFill>
              <a:latin typeface="Calibri" panose="020F0502020204030204" pitchFamily="34" charset="0"/>
            </a:endParaRPr>
          </a:p>
        </p:txBody>
      </p:sp>
      <p:pic>
        <p:nvPicPr>
          <p:cNvPr id="21510" name="Picture 2" descr="Resultado da imagem para clipart de privacidad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35667" y="4298395"/>
            <a:ext cx="1379489" cy="196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1" name="Picture 6" descr="Imagem relacionad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84426" y="4478705"/>
            <a:ext cx="1702548" cy="169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2" name="Picture 10" descr="Resultado da imagem para cena do crime informático"/>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09112" y="1771390"/>
            <a:ext cx="2152650" cy="169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457200" y="2762250"/>
            <a:ext cx="8229600" cy="1143000"/>
          </a:xfrm>
        </p:spPr>
        <p:txBody>
          <a:bodyPr/>
          <a:lstStyle/>
          <a:p>
            <a:r>
              <a:rPr lang="pt-PT" sz="4000" b="1"/>
              <a:t>Necessidades técnicas</a:t>
            </a:r>
          </a:p>
        </p:txBody>
      </p:sp>
      <p:sp>
        <p:nvSpPr>
          <p:cNvPr id="28675"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F8CE3F8-981D-4B54-8EC8-6C221EB1B480}" type="slidenum">
              <a:rPr lang="en-US" altLang="fr-FR">
                <a:solidFill>
                  <a:srgbClr val="898989"/>
                </a:solidFill>
                <a:latin typeface="Calibri" panose="020F0502020204030204" pitchFamily="34" charset="0"/>
              </a:rPr>
              <a:pPr/>
              <a:t>25</a:t>
            </a:fld>
            <a:endParaRPr lang="en-US" altLang="fr-FR">
              <a:solidFill>
                <a:srgbClr val="898989"/>
              </a:solidFill>
              <a:latin typeface="Calibri" panose="020F0502020204030204" pitchFamily="34" charset="0"/>
            </a:endParaRPr>
          </a:p>
        </p:txBody>
      </p:sp>
    </p:spTree>
    <p:extLst>
      <p:ext uri="{BB962C8B-B14F-4D97-AF65-F5344CB8AC3E}">
        <p14:creationId xmlns:p14="http://schemas.microsoft.com/office/powerpoint/2010/main" val="30699071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p:cNvSpPr>
          <p:nvPr>
            <p:ph type="title"/>
          </p:nvPr>
        </p:nvSpPr>
        <p:spPr>
          <a:xfrm>
            <a:off x="350838" y="317500"/>
            <a:ext cx="8229600" cy="1143000"/>
          </a:xfrm>
        </p:spPr>
        <p:txBody>
          <a:bodyPr/>
          <a:lstStyle/>
          <a:p>
            <a:r>
              <a:rPr lang="en-US" altLang="pt-PT" b="1" dirty="0" err="1">
                <a:solidFill>
                  <a:srgbClr val="000000"/>
                </a:solidFill>
              </a:rPr>
              <a:t>Poderes</a:t>
            </a:r>
            <a:r>
              <a:rPr lang="en-US" altLang="pt-PT" b="1" dirty="0">
                <a:solidFill>
                  <a:srgbClr val="000000"/>
                </a:solidFill>
              </a:rPr>
              <a:t> </a:t>
            </a:r>
            <a:r>
              <a:rPr lang="en-US" altLang="pt-PT" b="1" dirty="0" err="1">
                <a:solidFill>
                  <a:srgbClr val="000000"/>
                </a:solidFill>
              </a:rPr>
              <a:t>Processuais</a:t>
            </a:r>
            <a:endParaRPr lang="en-US" altLang="pt-PT" b="1" dirty="0">
              <a:solidFill>
                <a:srgbClr val="000000"/>
              </a:solidFill>
            </a:endParaRPr>
          </a:p>
        </p:txBody>
      </p:sp>
      <p:sp>
        <p:nvSpPr>
          <p:cNvPr id="6147" name="Rectangle 3"/>
          <p:cNvSpPr txBox="1">
            <a:spLocks/>
          </p:cNvSpPr>
          <p:nvPr/>
        </p:nvSpPr>
        <p:spPr bwMode="auto">
          <a:xfrm>
            <a:off x="457200" y="14605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charset="0"/>
              <a:buChar char="•"/>
              <a:defRPr sz="3200">
                <a:solidFill>
                  <a:schemeClr val="tx1"/>
                </a:solidFill>
                <a:latin typeface="Calibri" pitchFamily="34" charset="0"/>
                <a:ea typeface="MS PGothic" pitchFamily="34" charset="-128"/>
              </a:defRPr>
            </a:lvl1pPr>
            <a:lvl2pPr marL="742950" indent="-285750">
              <a:spcBef>
                <a:spcPct val="20000"/>
              </a:spcBef>
              <a:buFont typeface="Arial" charset="0"/>
              <a:buChar char="–"/>
              <a:defRPr sz="2800">
                <a:solidFill>
                  <a:schemeClr val="tx1"/>
                </a:solidFill>
                <a:latin typeface="Calibri" pitchFamily="34" charset="0"/>
                <a:ea typeface="MS PGothic" pitchFamily="34" charset="-128"/>
              </a:defRPr>
            </a:lvl2pPr>
            <a:lvl3pPr marL="1143000" indent="-228600">
              <a:spcBef>
                <a:spcPct val="20000"/>
              </a:spcBef>
              <a:buFont typeface="Arial" charset="0"/>
              <a:buChar char="•"/>
              <a:defRPr sz="2400">
                <a:solidFill>
                  <a:schemeClr val="tx1"/>
                </a:solidFill>
                <a:latin typeface="Calibri" pitchFamily="34" charset="0"/>
                <a:ea typeface="MS PGothic" pitchFamily="34" charset="-128"/>
              </a:defRPr>
            </a:lvl3pPr>
            <a:lvl4pPr marL="1600200" indent="-228600">
              <a:spcBef>
                <a:spcPct val="20000"/>
              </a:spcBef>
              <a:buFont typeface="Arial" charset="0"/>
              <a:buChar char="–"/>
              <a:defRPr sz="2000">
                <a:solidFill>
                  <a:schemeClr val="tx1"/>
                </a:solidFill>
                <a:latin typeface="Calibri" pitchFamily="34" charset="0"/>
                <a:ea typeface="MS PGothic" pitchFamily="34" charset="-128"/>
              </a:defRPr>
            </a:lvl4pPr>
            <a:lvl5pPr marL="2057400" indent="-228600">
              <a:spcBef>
                <a:spcPct val="20000"/>
              </a:spcBef>
              <a:buFont typeface="Arial"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9pPr>
          </a:lstStyle>
          <a:p>
            <a:r>
              <a:rPr lang="pt-PT" altLang="pt-PT" sz="2800" dirty="0">
                <a:solidFill>
                  <a:srgbClr val="000000"/>
                </a:solidFill>
              </a:rPr>
              <a:t>Poderes processuais sob a Convenção de Budapeste são os seguintes:</a:t>
            </a:r>
          </a:p>
          <a:p>
            <a:pPr lvl="1" algn="just">
              <a:buFont typeface="Arial" charset="0"/>
              <a:buChar char="•"/>
            </a:pPr>
            <a:r>
              <a:rPr lang="pt-PT" altLang="pt-PT" b="1" dirty="0">
                <a:solidFill>
                  <a:srgbClr val="FF0000"/>
                </a:solidFill>
              </a:rPr>
              <a:t>Conservação expedita de dados informáticos armazenados</a:t>
            </a:r>
          </a:p>
          <a:p>
            <a:pPr lvl="1" algn="just">
              <a:buFont typeface="Arial" charset="0"/>
              <a:buChar char="•"/>
            </a:pPr>
            <a:r>
              <a:rPr lang="pt-PT" altLang="pt-PT" b="1" dirty="0" err="1">
                <a:solidFill>
                  <a:srgbClr val="FF0000"/>
                </a:solidFill>
              </a:rPr>
              <a:t>Conservção</a:t>
            </a:r>
            <a:r>
              <a:rPr lang="pt-PT" altLang="pt-PT" b="1" dirty="0">
                <a:solidFill>
                  <a:srgbClr val="FF0000"/>
                </a:solidFill>
              </a:rPr>
              <a:t> expedita e divulgação parcial de dados de tráfego </a:t>
            </a:r>
          </a:p>
          <a:p>
            <a:pPr lvl="1" algn="just">
              <a:buFont typeface="Arial" charset="0"/>
              <a:buChar char="•"/>
            </a:pPr>
            <a:r>
              <a:rPr lang="pt-PT" altLang="pt-PT" b="1" dirty="0">
                <a:solidFill>
                  <a:srgbClr val="FF0000"/>
                </a:solidFill>
              </a:rPr>
              <a:t>Injunção de comunicar</a:t>
            </a:r>
          </a:p>
          <a:p>
            <a:pPr lvl="1" algn="just">
              <a:buFont typeface="Arial" charset="0"/>
              <a:buChar char="•"/>
            </a:pPr>
            <a:r>
              <a:rPr lang="pt-PT" altLang="pt-PT" b="1" dirty="0">
                <a:solidFill>
                  <a:srgbClr val="FF0000"/>
                </a:solidFill>
              </a:rPr>
              <a:t>Busca e apreensão</a:t>
            </a:r>
          </a:p>
          <a:p>
            <a:pPr lvl="1" algn="just">
              <a:buFont typeface="Arial" charset="0"/>
              <a:buChar char="•"/>
            </a:pPr>
            <a:r>
              <a:rPr lang="pt-PT" altLang="pt-PT" b="1" dirty="0">
                <a:solidFill>
                  <a:srgbClr val="FF0000"/>
                </a:solidFill>
              </a:rPr>
              <a:t>Recolha em tempo real de dados de tráfego</a:t>
            </a:r>
          </a:p>
          <a:p>
            <a:pPr lvl="1" algn="just">
              <a:buFont typeface="Arial" charset="0"/>
              <a:buChar char="•"/>
            </a:pPr>
            <a:r>
              <a:rPr lang="pt-PT" altLang="pt-PT" b="1" dirty="0" err="1">
                <a:solidFill>
                  <a:srgbClr val="FF0000"/>
                </a:solidFill>
              </a:rPr>
              <a:t>Interceção</a:t>
            </a:r>
            <a:r>
              <a:rPr lang="pt-PT" altLang="pt-PT" b="1" dirty="0">
                <a:solidFill>
                  <a:srgbClr val="FF0000"/>
                </a:solidFill>
              </a:rPr>
              <a:t> de dados de conteúdo</a:t>
            </a:r>
          </a:p>
        </p:txBody>
      </p:sp>
    </p:spTree>
    <p:extLst>
      <p:ext uri="{BB962C8B-B14F-4D97-AF65-F5344CB8AC3E}">
        <p14:creationId xmlns:p14="http://schemas.microsoft.com/office/powerpoint/2010/main" val="7629530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301625"/>
            <a:ext cx="8229600" cy="1143000"/>
          </a:xfrm>
        </p:spPr>
        <p:txBody>
          <a:bodyPr/>
          <a:lstStyle/>
          <a:p>
            <a:r>
              <a:rPr lang="pt-PT" b="1"/>
              <a:t>Necessidades técnicas</a:t>
            </a:r>
          </a:p>
        </p:txBody>
      </p:sp>
      <p:sp>
        <p:nvSpPr>
          <p:cNvPr id="24579" name="Content Placeholder 2"/>
          <p:cNvSpPr>
            <a:spLocks noGrp="1"/>
          </p:cNvSpPr>
          <p:nvPr>
            <p:ph idx="1"/>
          </p:nvPr>
        </p:nvSpPr>
        <p:spPr>
          <a:xfrm>
            <a:off x="631825" y="1644650"/>
            <a:ext cx="7859713" cy="4843463"/>
          </a:xfrm>
        </p:spPr>
        <p:txBody>
          <a:bodyPr/>
          <a:lstStyle/>
          <a:p>
            <a:pPr algn="just" eaLnBrk="1" hangingPunct="1"/>
            <a:r>
              <a:rPr lang="pt-PT" sz="2800" b="1" dirty="0">
                <a:solidFill>
                  <a:srgbClr val="FF0000"/>
                </a:solidFill>
              </a:rPr>
              <a:t>Medidas técnicas dependem da investigação</a:t>
            </a:r>
          </a:p>
          <a:p>
            <a:pPr algn="just" eaLnBrk="1" hangingPunct="1"/>
            <a:endParaRPr lang="en-GB" sz="2800" dirty="0"/>
          </a:p>
          <a:p>
            <a:pPr algn="just" eaLnBrk="1" hangingPunct="1"/>
            <a:r>
              <a:rPr lang="pt-PT" sz="2800" dirty="0"/>
              <a:t>A saber:</a:t>
            </a:r>
          </a:p>
          <a:p>
            <a:pPr lvl="1" algn="just" eaLnBrk="1" hangingPunct="1"/>
            <a:r>
              <a:rPr lang="pt-PT" dirty="0"/>
              <a:t>Quando a </a:t>
            </a:r>
            <a:r>
              <a:rPr lang="pt-PT" b="1" dirty="0">
                <a:solidFill>
                  <a:srgbClr val="FF0000"/>
                </a:solidFill>
              </a:rPr>
              <a:t>informação do assinante</a:t>
            </a:r>
            <a:r>
              <a:rPr lang="pt-PT" dirty="0">
                <a:solidFill>
                  <a:srgbClr val="FF0000"/>
                </a:solidFill>
              </a:rPr>
              <a:t> </a:t>
            </a:r>
            <a:r>
              <a:rPr lang="pt-PT" dirty="0"/>
              <a:t>deve ser obtida, será utilizada uma </a:t>
            </a:r>
            <a:r>
              <a:rPr lang="pt-PT" b="1" dirty="0">
                <a:solidFill>
                  <a:srgbClr val="FF0000"/>
                </a:solidFill>
              </a:rPr>
              <a:t>injunção de comunicar</a:t>
            </a:r>
          </a:p>
          <a:p>
            <a:pPr lvl="1" algn="just" eaLnBrk="1" hangingPunct="1"/>
            <a:r>
              <a:rPr lang="pt-PT" dirty="0"/>
              <a:t>Quando for necessário o </a:t>
            </a:r>
            <a:r>
              <a:rPr lang="pt-PT" b="1" dirty="0">
                <a:solidFill>
                  <a:srgbClr val="FF0000"/>
                </a:solidFill>
              </a:rPr>
              <a:t>conteúdo de uma comunicação futura</a:t>
            </a:r>
            <a:r>
              <a:rPr lang="pt-PT" dirty="0"/>
              <a:t> será utilizada a </a:t>
            </a:r>
            <a:r>
              <a:rPr lang="pt-PT" b="1" dirty="0" err="1">
                <a:solidFill>
                  <a:srgbClr val="FF0000"/>
                </a:solidFill>
              </a:rPr>
              <a:t>interceção</a:t>
            </a:r>
            <a:r>
              <a:rPr lang="pt-PT" b="1" dirty="0">
                <a:solidFill>
                  <a:srgbClr val="FF0000"/>
                </a:solidFill>
              </a:rPr>
              <a:t> de dados de conteúdo</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301625"/>
            <a:ext cx="8229600" cy="1143000"/>
          </a:xfrm>
        </p:spPr>
        <p:txBody>
          <a:bodyPr/>
          <a:lstStyle/>
          <a:p>
            <a:r>
              <a:rPr lang="pt-PT" b="1"/>
              <a:t>Estudos de caso: Necessidades técnicas</a:t>
            </a:r>
          </a:p>
        </p:txBody>
      </p:sp>
      <p:sp>
        <p:nvSpPr>
          <p:cNvPr id="24579" name="Content Placeholder 2"/>
          <p:cNvSpPr>
            <a:spLocks noGrp="1"/>
          </p:cNvSpPr>
          <p:nvPr>
            <p:ph idx="1"/>
          </p:nvPr>
        </p:nvSpPr>
        <p:spPr>
          <a:xfrm>
            <a:off x="631825" y="1644650"/>
            <a:ext cx="2594701" cy="4843463"/>
          </a:xfrm>
        </p:spPr>
        <p:txBody>
          <a:bodyPr/>
          <a:lstStyle/>
          <a:p>
            <a:pPr algn="just" eaLnBrk="1" hangingPunct="1"/>
            <a:r>
              <a:rPr lang="pt-PT" sz="2800" b="1" dirty="0">
                <a:solidFill>
                  <a:srgbClr val="FF0000"/>
                </a:solidFill>
              </a:rPr>
              <a:t>Injunção de comunicar/ apreensão</a:t>
            </a:r>
            <a:r>
              <a:rPr lang="pt-PT" sz="2800" dirty="0"/>
              <a:t> ao </a:t>
            </a:r>
            <a:r>
              <a:rPr lang="pt-PT" sz="2800" b="1" dirty="0" err="1">
                <a:solidFill>
                  <a:srgbClr val="FF0000"/>
                </a:solidFill>
              </a:rPr>
              <a:t>Docklands</a:t>
            </a:r>
            <a:r>
              <a:rPr lang="pt-PT" sz="2800" dirty="0"/>
              <a:t> Security </a:t>
            </a:r>
            <a:r>
              <a:rPr lang="pt-PT" sz="2800" dirty="0" err="1"/>
              <a:t>Bank</a:t>
            </a:r>
            <a:r>
              <a:rPr lang="pt-PT" sz="2800" dirty="0"/>
              <a:t> </a:t>
            </a:r>
            <a:r>
              <a:rPr lang="pt-PT" sz="2800" dirty="0" err="1"/>
              <a:t>of</a:t>
            </a:r>
            <a:r>
              <a:rPr lang="pt-PT" sz="2800" dirty="0"/>
              <a:t> </a:t>
            </a:r>
            <a:r>
              <a:rPr lang="pt-PT" sz="2800" dirty="0" err="1"/>
              <a:t>Norland</a:t>
            </a:r>
            <a:r>
              <a:rPr lang="pt-PT" sz="2800" dirty="0"/>
              <a:t> para obter registo da conta bancária </a:t>
            </a:r>
          </a:p>
        </p:txBody>
      </p:sp>
      <p:pic>
        <p:nvPicPr>
          <p:cNvPr id="4" name="Picture 3">
            <a:extLst>
              <a:ext uri="{FF2B5EF4-FFF2-40B4-BE49-F238E27FC236}">
                <a16:creationId xmlns:a16="http://schemas.microsoft.com/office/drawing/2014/main" id="{701CE8A5-B44F-4158-9E47-4BAE6323BE6A}"/>
              </a:ext>
            </a:extLst>
          </p:cNvPr>
          <p:cNvPicPr>
            <a:picLocks noChangeAspect="1"/>
          </p:cNvPicPr>
          <p:nvPr/>
        </p:nvPicPr>
        <p:blipFill>
          <a:blip r:embed="rId3"/>
          <a:stretch>
            <a:fillRect/>
          </a:stretch>
        </p:blipFill>
        <p:spPr>
          <a:xfrm>
            <a:off x="3513909" y="1518892"/>
            <a:ext cx="5538651" cy="5094977"/>
          </a:xfrm>
          <a:prstGeom prst="rect">
            <a:avLst/>
          </a:prstGeom>
        </p:spPr>
      </p:pic>
    </p:spTree>
    <p:extLst>
      <p:ext uri="{BB962C8B-B14F-4D97-AF65-F5344CB8AC3E}">
        <p14:creationId xmlns:p14="http://schemas.microsoft.com/office/powerpoint/2010/main" val="37280033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301625"/>
            <a:ext cx="8229600" cy="1143000"/>
          </a:xfrm>
        </p:spPr>
        <p:txBody>
          <a:bodyPr/>
          <a:lstStyle/>
          <a:p>
            <a:r>
              <a:rPr lang="pt-PT" sz="3600" b="1" dirty="0"/>
              <a:t>Estudos de caso: Necessidades técnicas</a:t>
            </a:r>
          </a:p>
        </p:txBody>
      </p:sp>
      <p:sp>
        <p:nvSpPr>
          <p:cNvPr id="24579" name="Content Placeholder 2"/>
          <p:cNvSpPr>
            <a:spLocks noGrp="1"/>
          </p:cNvSpPr>
          <p:nvPr>
            <p:ph idx="1"/>
          </p:nvPr>
        </p:nvSpPr>
        <p:spPr>
          <a:xfrm>
            <a:off x="353529" y="1341638"/>
            <a:ext cx="2594701" cy="4843463"/>
          </a:xfrm>
        </p:spPr>
        <p:txBody>
          <a:bodyPr/>
          <a:lstStyle/>
          <a:p>
            <a:pPr eaLnBrk="1" hangingPunct="1"/>
            <a:r>
              <a:rPr lang="pt-PT" sz="2800" b="1" dirty="0">
                <a:solidFill>
                  <a:srgbClr val="FF0000"/>
                </a:solidFill>
              </a:rPr>
              <a:t>Conservação</a:t>
            </a:r>
            <a:r>
              <a:rPr lang="pt-PT" sz="2800" b="1" dirty="0">
                <a:solidFill>
                  <a:srgbClr val="00B050"/>
                </a:solidFill>
              </a:rPr>
              <a:t> </a:t>
            </a:r>
            <a:r>
              <a:rPr lang="pt-PT" sz="2800" b="1" dirty="0">
                <a:solidFill>
                  <a:srgbClr val="FF0000"/>
                </a:solidFill>
              </a:rPr>
              <a:t>expedida/ Divulgação parcial de dados de tráfego</a:t>
            </a:r>
            <a:r>
              <a:rPr lang="pt-PT" sz="2800" dirty="0"/>
              <a:t> para e-mails enviados da UBP para FBA</a:t>
            </a:r>
          </a:p>
          <a:p>
            <a:pPr algn="just" eaLnBrk="1" hangingPunct="1"/>
            <a:endParaRPr lang="en-US" sz="2800" dirty="0"/>
          </a:p>
        </p:txBody>
      </p:sp>
      <p:pic>
        <p:nvPicPr>
          <p:cNvPr id="5" name="Picture 4">
            <a:extLst>
              <a:ext uri="{FF2B5EF4-FFF2-40B4-BE49-F238E27FC236}">
                <a16:creationId xmlns:a16="http://schemas.microsoft.com/office/drawing/2014/main" id="{46E041F0-DB05-4F5E-941A-819306099825}"/>
              </a:ext>
            </a:extLst>
          </p:cNvPr>
          <p:cNvPicPr>
            <a:picLocks noChangeAspect="1"/>
          </p:cNvPicPr>
          <p:nvPr/>
        </p:nvPicPr>
        <p:blipFill>
          <a:blip r:embed="rId3"/>
          <a:stretch>
            <a:fillRect/>
          </a:stretch>
        </p:blipFill>
        <p:spPr>
          <a:xfrm>
            <a:off x="3332682" y="1273997"/>
            <a:ext cx="5811318" cy="5391846"/>
          </a:xfrm>
          <a:prstGeom prst="rect">
            <a:avLst/>
          </a:prstGeom>
        </p:spPr>
      </p:pic>
    </p:spTree>
    <p:extLst>
      <p:ext uri="{BB962C8B-B14F-4D97-AF65-F5344CB8AC3E}">
        <p14:creationId xmlns:p14="http://schemas.microsoft.com/office/powerpoint/2010/main" val="1167642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idx="4294967295"/>
          </p:nvPr>
        </p:nvSpPr>
        <p:spPr>
          <a:xfrm>
            <a:off x="457200" y="274638"/>
            <a:ext cx="8229600" cy="773112"/>
          </a:xfrm>
        </p:spPr>
        <p:txBody>
          <a:bodyPr/>
          <a:lstStyle/>
          <a:p>
            <a:pPr eaLnBrk="1" hangingPunct="1"/>
            <a:r>
              <a:rPr lang="pt-PT" b="1"/>
              <a:t>Objetivos da sessão</a:t>
            </a:r>
          </a:p>
        </p:txBody>
      </p:sp>
      <p:sp>
        <p:nvSpPr>
          <p:cNvPr id="4" name="Content Placeholder 2"/>
          <p:cNvSpPr txBox="1">
            <a:spLocks/>
          </p:cNvSpPr>
          <p:nvPr/>
        </p:nvSpPr>
        <p:spPr bwMode="auto">
          <a:xfrm>
            <a:off x="457200" y="1047750"/>
            <a:ext cx="8512175" cy="5338763"/>
          </a:xfrm>
          <a:prstGeom prst="rect">
            <a:avLst/>
          </a:prstGeom>
          <a:noFill/>
          <a:ln w="9525">
            <a:noFill/>
            <a:miter lim="800000"/>
            <a:headEnd/>
            <a:tailEnd/>
          </a:ln>
        </p:spPr>
        <p:txBody>
          <a:bodyPr/>
          <a:lstStyle>
            <a:lvl1pPr marL="342900" indent="-342900" eaLnBrk="0" hangingPunct="0">
              <a:defRPr sz="2400">
                <a:solidFill>
                  <a:schemeClr val="tx1"/>
                </a:solidFill>
                <a:latin typeface="Arial" charset="0"/>
                <a:ea typeface="ＭＳ Ｐゴシック"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a:spcBef>
                <a:spcPct val="20000"/>
              </a:spcBef>
              <a:buFont typeface="Arial" charset="0"/>
              <a:buNone/>
              <a:defRPr/>
            </a:pPr>
            <a:r>
              <a:rPr lang="pt-PT" dirty="0">
                <a:solidFill>
                  <a:srgbClr val="000000"/>
                </a:solidFill>
                <a:latin typeface="+mj-lt"/>
                <a:ea typeface="MS PGothic" charset="0"/>
                <a:cs typeface="MS PGothic" charset="0"/>
              </a:rPr>
              <a:t>No final desta sessão</a:t>
            </a:r>
            <a:r>
              <a:rPr lang="pt-PT" dirty="0">
                <a:latin typeface="+mj-lt"/>
                <a:ea typeface="MS PGothic" charset="0"/>
                <a:cs typeface="MS PGothic" charset="0"/>
              </a:rPr>
              <a:t>, os formandos serão capazes de:</a:t>
            </a:r>
          </a:p>
          <a:p>
            <a:pPr algn="just">
              <a:spcBef>
                <a:spcPct val="20000"/>
              </a:spcBef>
              <a:buFont typeface="Arial" charset="0"/>
              <a:buChar char="•"/>
              <a:defRPr/>
            </a:pPr>
            <a:endParaRPr lang="en-GB" dirty="0">
              <a:latin typeface="+mj-lt"/>
            </a:endParaRPr>
          </a:p>
          <a:p>
            <a:pPr algn="just">
              <a:spcBef>
                <a:spcPct val="20000"/>
              </a:spcBef>
              <a:buFont typeface="Arial" charset="0"/>
              <a:buChar char="•"/>
              <a:defRPr/>
            </a:pPr>
            <a:r>
              <a:rPr lang="pt-PT" dirty="0">
                <a:latin typeface="+mj-lt"/>
              </a:rPr>
              <a:t>Compreender os modos pelos quais </a:t>
            </a:r>
            <a:r>
              <a:rPr lang="pt-PT" dirty="0">
                <a:solidFill>
                  <a:srgbClr val="000000"/>
                </a:solidFill>
                <a:latin typeface="+mj-lt"/>
              </a:rPr>
              <a:t>diferentes sistemas jurídicos permitem solicitar poderes processuais</a:t>
            </a:r>
          </a:p>
          <a:p>
            <a:pPr marL="0" indent="0" algn="just">
              <a:spcBef>
                <a:spcPct val="20000"/>
              </a:spcBef>
              <a:defRPr/>
            </a:pPr>
            <a:endParaRPr lang="en-GB" dirty="0">
              <a:solidFill>
                <a:srgbClr val="000000"/>
              </a:solidFill>
              <a:latin typeface="+mj-lt"/>
            </a:endParaRPr>
          </a:p>
          <a:p>
            <a:pPr algn="just">
              <a:spcBef>
                <a:spcPct val="20000"/>
              </a:spcBef>
              <a:buFont typeface="Arial" charset="0"/>
              <a:buChar char="•"/>
              <a:defRPr/>
            </a:pPr>
            <a:r>
              <a:rPr lang="pt-PT" dirty="0">
                <a:solidFill>
                  <a:srgbClr val="000000"/>
                </a:solidFill>
                <a:latin typeface="+mj-lt"/>
              </a:rPr>
              <a:t>Reconhecer considerações particulares relativas à solicitação de medidas processuais ou investigativas relativas a provas </a:t>
            </a:r>
            <a:r>
              <a:rPr lang="pt-PT" dirty="0" err="1">
                <a:solidFill>
                  <a:srgbClr val="000000"/>
                </a:solidFill>
                <a:latin typeface="+mj-lt"/>
              </a:rPr>
              <a:t>eletrónicas</a:t>
            </a:r>
            <a:endParaRPr lang="pt-PT" dirty="0">
              <a:solidFill>
                <a:srgbClr val="000000"/>
              </a:solidFill>
              <a:latin typeface="+mj-lt"/>
            </a:endParaRPr>
          </a:p>
          <a:p>
            <a:pPr algn="just">
              <a:spcBef>
                <a:spcPct val="20000"/>
              </a:spcBef>
              <a:buFont typeface="Arial" charset="0"/>
              <a:buChar char="•"/>
              <a:defRPr/>
            </a:pPr>
            <a:endParaRPr lang="en-GB" dirty="0">
              <a:solidFill>
                <a:srgbClr val="000000"/>
              </a:solidFill>
              <a:latin typeface="+mj-lt"/>
            </a:endParaRPr>
          </a:p>
          <a:p>
            <a:pPr algn="just">
              <a:spcBef>
                <a:spcPct val="20000"/>
              </a:spcBef>
              <a:buFont typeface="Arial" charset="0"/>
              <a:buChar char="•"/>
              <a:defRPr/>
            </a:pPr>
            <a:r>
              <a:rPr lang="pt-PT" dirty="0">
                <a:solidFill>
                  <a:srgbClr val="000000"/>
                </a:solidFill>
                <a:latin typeface="+mj-lt"/>
              </a:rPr>
              <a:t>Compreender algumas das considerações e garantias que devem ser observadas ao requerer poderes processuais</a:t>
            </a:r>
          </a:p>
          <a:p>
            <a:pPr marL="0" indent="0">
              <a:spcBef>
                <a:spcPct val="20000"/>
              </a:spcBef>
              <a:defRPr/>
            </a:pPr>
            <a:endParaRPr lang="en-US" dirty="0">
              <a:solidFill>
                <a:srgbClr val="000000"/>
              </a:solidFill>
              <a:latin typeface="+mj-lt"/>
              <a:ea typeface="MS PGothic" charset="0"/>
              <a:cs typeface="MS PGothic" charset="0"/>
            </a:endParaRPr>
          </a:p>
        </p:txBody>
      </p:sp>
      <p:sp>
        <p:nvSpPr>
          <p:cNvPr id="4100"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74655D5-F9A0-443F-8A6E-BEB20107D858}" type="slidenum">
              <a:rPr lang="en-US" altLang="fr-FR">
                <a:solidFill>
                  <a:srgbClr val="898989"/>
                </a:solidFill>
                <a:latin typeface="Calibri" panose="020F0502020204030204" pitchFamily="34" charset="0"/>
              </a:rPr>
              <a:pPr/>
              <a:t>3</a:t>
            </a:fld>
            <a:endParaRPr lang="en-US" altLang="fr-FR">
              <a:solidFill>
                <a:srgbClr val="898989"/>
              </a:solidFill>
              <a:latin typeface="Calibri" panose="020F0502020204030204"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457200" y="136525"/>
            <a:ext cx="8229600" cy="1143000"/>
          </a:xfrm>
        </p:spPr>
        <p:txBody>
          <a:bodyPr/>
          <a:lstStyle/>
          <a:p>
            <a:r>
              <a:rPr lang="pt-PT" b="1"/>
              <a:t>Necessidades técnicas</a:t>
            </a:r>
          </a:p>
        </p:txBody>
      </p:sp>
      <p:sp>
        <p:nvSpPr>
          <p:cNvPr id="25603" name="Content Placeholder 2"/>
          <p:cNvSpPr>
            <a:spLocks noGrp="1"/>
          </p:cNvSpPr>
          <p:nvPr>
            <p:ph idx="1"/>
          </p:nvPr>
        </p:nvSpPr>
        <p:spPr>
          <a:xfrm>
            <a:off x="457200" y="1563757"/>
            <a:ext cx="8001000" cy="4358507"/>
          </a:xfrm>
        </p:spPr>
        <p:txBody>
          <a:bodyPr/>
          <a:lstStyle/>
          <a:p>
            <a:pPr algn="just"/>
            <a:r>
              <a:rPr lang="pt-PT" sz="3300" dirty="0"/>
              <a:t>Meios de execução variam dependendo:</a:t>
            </a:r>
          </a:p>
          <a:p>
            <a:pPr lvl="1" algn="just"/>
            <a:r>
              <a:rPr lang="pt-PT" sz="3300" dirty="0"/>
              <a:t>Do âmbito do poder processual</a:t>
            </a:r>
          </a:p>
          <a:p>
            <a:pPr lvl="1" algn="just"/>
            <a:r>
              <a:rPr lang="pt-PT" sz="3300" dirty="0"/>
              <a:t>Localização dos dados</a:t>
            </a:r>
          </a:p>
          <a:p>
            <a:pPr lvl="1" algn="just"/>
            <a:r>
              <a:rPr lang="pt-PT" sz="3300" dirty="0"/>
              <a:t>Natureza dos dados a serem obtidos</a:t>
            </a:r>
          </a:p>
          <a:p>
            <a:pPr lvl="1" algn="just"/>
            <a:r>
              <a:rPr lang="pt-PT" sz="3300" dirty="0"/>
              <a:t>Natureza das instalações do fornecedor de serviços</a:t>
            </a:r>
          </a:p>
        </p:txBody>
      </p:sp>
      <p:sp>
        <p:nvSpPr>
          <p:cNvPr id="2560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A853BB2A-87F1-43A5-8F12-5AD8F3B5706A}" type="slidenum">
              <a:rPr lang="en-US" altLang="en-US">
                <a:solidFill>
                  <a:srgbClr val="898989"/>
                </a:solidFill>
                <a:latin typeface="Calibri" panose="020F0502020204030204" pitchFamily="34" charset="0"/>
              </a:rPr>
              <a:pPr/>
              <a:t>30</a:t>
            </a:fld>
            <a:endParaRPr lang="en-US" altLang="en-US">
              <a:solidFill>
                <a:srgbClr val="898989"/>
              </a:solidFill>
              <a:latin typeface="Calibri" panose="020F0502020204030204"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DCD1F46-B09F-4327-AE6E-A189F883E8F4}"/>
              </a:ext>
            </a:extLst>
          </p:cNvPr>
          <p:cNvSpPr>
            <a:spLocks noGrp="1"/>
          </p:cNvSpPr>
          <p:nvPr>
            <p:ph type="sldNum" sz="quarter" idx="12"/>
          </p:nvPr>
        </p:nvSpPr>
        <p:spPr/>
        <p:txBody>
          <a:bodyPr/>
          <a:lstStyle/>
          <a:p>
            <a:fld id="{385311C2-2F51-4DAB-A587-301D32DA086D}" type="slidenum">
              <a:rPr lang="en-US" altLang="en-US" smtClean="0"/>
              <a:pPr/>
              <a:t>31</a:t>
            </a:fld>
            <a:endParaRPr lang="en-US" altLang="en-US"/>
          </a:p>
        </p:txBody>
      </p:sp>
      <p:pic>
        <p:nvPicPr>
          <p:cNvPr id="6" name="Picture 5">
            <a:extLst>
              <a:ext uri="{FF2B5EF4-FFF2-40B4-BE49-F238E27FC236}">
                <a16:creationId xmlns:a16="http://schemas.microsoft.com/office/drawing/2014/main" id="{A9A56241-21A8-4A02-8AE7-0373164AA146}"/>
              </a:ext>
            </a:extLst>
          </p:cNvPr>
          <p:cNvPicPr>
            <a:picLocks noChangeAspect="1"/>
          </p:cNvPicPr>
          <p:nvPr/>
        </p:nvPicPr>
        <p:blipFill>
          <a:blip r:embed="rId3"/>
          <a:stretch>
            <a:fillRect/>
          </a:stretch>
        </p:blipFill>
        <p:spPr>
          <a:xfrm>
            <a:off x="200353" y="1656038"/>
            <a:ext cx="8743293" cy="4337493"/>
          </a:xfrm>
          <a:prstGeom prst="rect">
            <a:avLst/>
          </a:prstGeom>
        </p:spPr>
      </p:pic>
      <p:sp>
        <p:nvSpPr>
          <p:cNvPr id="5" name="Title 1">
            <a:extLst>
              <a:ext uri="{FF2B5EF4-FFF2-40B4-BE49-F238E27FC236}">
                <a16:creationId xmlns:a16="http://schemas.microsoft.com/office/drawing/2014/main" id="{18C8BFDF-CEF8-4C8B-A642-8A4ED7230507}"/>
              </a:ext>
            </a:extLst>
          </p:cNvPr>
          <p:cNvSpPr>
            <a:spLocks noGrp="1"/>
          </p:cNvSpPr>
          <p:nvPr>
            <p:ph type="title"/>
          </p:nvPr>
        </p:nvSpPr>
        <p:spPr>
          <a:xfrm>
            <a:off x="457200" y="136525"/>
            <a:ext cx="8229600" cy="1143000"/>
          </a:xfrm>
        </p:spPr>
        <p:txBody>
          <a:bodyPr/>
          <a:lstStyle/>
          <a:p>
            <a:r>
              <a:rPr lang="pt-PT" b="1"/>
              <a:t>Estudos de caso: Necessidades técnicas</a:t>
            </a:r>
          </a:p>
        </p:txBody>
      </p:sp>
    </p:spTree>
    <p:extLst>
      <p:ext uri="{BB962C8B-B14F-4D97-AF65-F5344CB8AC3E}">
        <p14:creationId xmlns:p14="http://schemas.microsoft.com/office/powerpoint/2010/main" val="16735726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pt-PT" b="1"/>
              <a:t>Pessoas necessárias </a:t>
            </a:r>
          </a:p>
        </p:txBody>
      </p:sp>
      <p:sp>
        <p:nvSpPr>
          <p:cNvPr id="26627" name="Content Placeholder 2"/>
          <p:cNvSpPr>
            <a:spLocks noGrp="1"/>
          </p:cNvSpPr>
          <p:nvPr>
            <p:ph idx="1"/>
          </p:nvPr>
        </p:nvSpPr>
        <p:spPr>
          <a:xfrm>
            <a:off x="457200" y="1624013"/>
            <a:ext cx="8229600" cy="4525962"/>
          </a:xfrm>
        </p:spPr>
        <p:txBody>
          <a:bodyPr/>
          <a:lstStyle/>
          <a:p>
            <a:r>
              <a:rPr lang="pt-PT" sz="2900" dirty="0"/>
              <a:t>Enumerar </a:t>
            </a:r>
            <a:r>
              <a:rPr lang="pt-PT" sz="2900" b="1" dirty="0">
                <a:solidFill>
                  <a:srgbClr val="FF0000"/>
                </a:solidFill>
              </a:rPr>
              <a:t>pessoas para acompanhar </a:t>
            </a:r>
            <a:r>
              <a:rPr lang="pt-PT" sz="2900" dirty="0"/>
              <a:t>o encarregado da execução da medida</a:t>
            </a:r>
          </a:p>
          <a:p>
            <a:pPr algn="just"/>
            <a:r>
              <a:rPr lang="pt-PT" sz="2900" dirty="0"/>
              <a:t>Pessoas que podem incluídas:</a:t>
            </a:r>
          </a:p>
          <a:p>
            <a:pPr lvl="1"/>
            <a:r>
              <a:rPr lang="pt-PT" sz="2900" dirty="0"/>
              <a:t>Agentes da autoridade para </a:t>
            </a:r>
            <a:r>
              <a:rPr lang="pt-PT" sz="2900" b="1" dirty="0">
                <a:solidFill>
                  <a:srgbClr val="FF0000"/>
                </a:solidFill>
              </a:rPr>
              <a:t>assistência prática</a:t>
            </a:r>
          </a:p>
          <a:p>
            <a:pPr lvl="1" algn="just"/>
            <a:r>
              <a:rPr lang="pt-PT" sz="2900" b="1" dirty="0">
                <a:solidFill>
                  <a:srgbClr val="FF0000"/>
                </a:solidFill>
              </a:rPr>
              <a:t>Peritos</a:t>
            </a:r>
            <a:r>
              <a:rPr lang="pt-PT" sz="2900" dirty="0"/>
              <a:t> para </a:t>
            </a:r>
            <a:r>
              <a:rPr lang="pt-PT" sz="2900" b="1" dirty="0">
                <a:solidFill>
                  <a:srgbClr val="FF0000"/>
                </a:solidFill>
              </a:rPr>
              <a:t>assistência técnica </a:t>
            </a:r>
          </a:p>
          <a:p>
            <a:pPr lvl="1"/>
            <a:r>
              <a:rPr lang="pt-PT" sz="2900" b="1" dirty="0">
                <a:solidFill>
                  <a:srgbClr val="FF0000"/>
                </a:solidFill>
              </a:rPr>
              <a:t>Pessoas </a:t>
            </a:r>
            <a:r>
              <a:rPr lang="pt-PT" sz="2900" dirty="0"/>
              <a:t>com</a:t>
            </a:r>
            <a:r>
              <a:rPr lang="pt-PT" sz="2900" b="1" dirty="0">
                <a:solidFill>
                  <a:srgbClr val="FF0000"/>
                </a:solidFill>
              </a:rPr>
              <a:t> conhecimento </a:t>
            </a:r>
            <a:r>
              <a:rPr lang="pt-PT" sz="2900" dirty="0"/>
              <a:t>sobre</a:t>
            </a:r>
            <a:r>
              <a:rPr lang="pt-PT" sz="2900" b="1" dirty="0">
                <a:solidFill>
                  <a:srgbClr val="FF0000"/>
                </a:solidFill>
              </a:rPr>
              <a:t> o funcionamento do computador</a:t>
            </a:r>
          </a:p>
          <a:p>
            <a:pPr algn="just"/>
            <a:r>
              <a:rPr lang="pt-PT" sz="2900" b="1" dirty="0">
                <a:solidFill>
                  <a:srgbClr val="FF0000"/>
                </a:solidFill>
              </a:rPr>
              <a:t>Explicar </a:t>
            </a:r>
            <a:r>
              <a:rPr lang="pt-PT" sz="2900" dirty="0"/>
              <a:t>por que a sua presença é necessária</a:t>
            </a:r>
          </a:p>
        </p:txBody>
      </p:sp>
      <p:sp>
        <p:nvSpPr>
          <p:cNvPr id="2662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974E708-EACD-4DC1-9A34-B80A9923AC82}" type="slidenum">
              <a:rPr lang="en-US" altLang="en-US">
                <a:solidFill>
                  <a:srgbClr val="898989"/>
                </a:solidFill>
                <a:latin typeface="Calibri" panose="020F0502020204030204" pitchFamily="34" charset="0"/>
              </a:rPr>
              <a:pPr/>
              <a:t>32</a:t>
            </a:fld>
            <a:endParaRPr lang="en-US" altLang="en-US">
              <a:solidFill>
                <a:srgbClr val="898989"/>
              </a:solidFill>
              <a:latin typeface="Calibri" panose="020F0502020204030204"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B5EAA68-0E3C-4F21-AAB6-63DAB39B27ED}"/>
              </a:ext>
            </a:extLst>
          </p:cNvPr>
          <p:cNvSpPr>
            <a:spLocks noGrp="1"/>
          </p:cNvSpPr>
          <p:nvPr>
            <p:ph type="sldNum" sz="quarter" idx="12"/>
          </p:nvPr>
        </p:nvSpPr>
        <p:spPr>
          <a:xfrm>
            <a:off x="6553200" y="6356350"/>
            <a:ext cx="2133600" cy="365125"/>
          </a:xfrm>
        </p:spPr>
        <p:txBody>
          <a:bodyPr/>
          <a:lstStyle/>
          <a:p>
            <a:fld id="{385311C2-2F51-4DAB-A587-301D32DA086D}" type="slidenum">
              <a:rPr lang="en-US" altLang="en-US" smtClean="0"/>
              <a:pPr/>
              <a:t>33</a:t>
            </a:fld>
            <a:endParaRPr lang="en-US" altLang="en-US"/>
          </a:p>
        </p:txBody>
      </p:sp>
      <p:sp>
        <p:nvSpPr>
          <p:cNvPr id="5" name="Title 1">
            <a:extLst>
              <a:ext uri="{FF2B5EF4-FFF2-40B4-BE49-F238E27FC236}">
                <a16:creationId xmlns:a16="http://schemas.microsoft.com/office/drawing/2014/main" id="{C5F3F659-343C-495E-8A56-91BC696A733A}"/>
              </a:ext>
            </a:extLst>
          </p:cNvPr>
          <p:cNvSpPr>
            <a:spLocks noGrp="1"/>
          </p:cNvSpPr>
          <p:nvPr>
            <p:ph type="title"/>
          </p:nvPr>
        </p:nvSpPr>
        <p:spPr>
          <a:xfrm>
            <a:off x="457200" y="136525"/>
            <a:ext cx="8229600" cy="1143000"/>
          </a:xfrm>
        </p:spPr>
        <p:txBody>
          <a:bodyPr/>
          <a:lstStyle/>
          <a:p>
            <a:r>
              <a:rPr lang="pt-PT" b="1"/>
              <a:t>Estudos de caso: Pessoas necessárias</a:t>
            </a:r>
          </a:p>
        </p:txBody>
      </p:sp>
      <p:sp>
        <p:nvSpPr>
          <p:cNvPr id="6" name="Content Placeholder 2">
            <a:extLst>
              <a:ext uri="{FF2B5EF4-FFF2-40B4-BE49-F238E27FC236}">
                <a16:creationId xmlns:a16="http://schemas.microsoft.com/office/drawing/2014/main" id="{F8E6318C-6537-41CF-9244-A017AB8DBCDC}"/>
              </a:ext>
            </a:extLst>
          </p:cNvPr>
          <p:cNvSpPr>
            <a:spLocks noGrp="1"/>
          </p:cNvSpPr>
          <p:nvPr>
            <p:ph idx="1"/>
          </p:nvPr>
        </p:nvSpPr>
        <p:spPr>
          <a:xfrm>
            <a:off x="457200" y="1624013"/>
            <a:ext cx="8229600" cy="4525962"/>
          </a:xfrm>
        </p:spPr>
        <p:txBody>
          <a:bodyPr/>
          <a:lstStyle/>
          <a:p>
            <a:pPr algn="just"/>
            <a:r>
              <a:rPr lang="pt-PT" sz="2900" dirty="0"/>
              <a:t>Se os dados devem ser protegidos da Agência </a:t>
            </a:r>
            <a:r>
              <a:rPr lang="pt-PT" sz="2900" dirty="0" err="1"/>
              <a:t>Ostland</a:t>
            </a:r>
            <a:r>
              <a:rPr lang="pt-PT" sz="2900" dirty="0"/>
              <a:t>, de acordo com o pedido de MLA da Atlantis:</a:t>
            </a:r>
          </a:p>
          <a:p>
            <a:pPr lvl="1" algn="just"/>
            <a:r>
              <a:rPr lang="pt-PT" sz="2900" dirty="0"/>
              <a:t>Pessoal da autoridade legal da </a:t>
            </a:r>
            <a:r>
              <a:rPr lang="pt-PT" sz="2900" dirty="0" err="1"/>
              <a:t>Ostland</a:t>
            </a:r>
            <a:r>
              <a:rPr lang="pt-PT" sz="2900" dirty="0"/>
              <a:t> </a:t>
            </a:r>
            <a:endParaRPr lang="en-US" altLang="en-US" sz="2900" dirty="0"/>
          </a:p>
          <a:p>
            <a:pPr lvl="1" algn="just"/>
            <a:r>
              <a:rPr lang="pt-PT" sz="2900" dirty="0"/>
              <a:t>Pessoal da autoridade legal da Atlantis (para garantir que as técnicas compatíveis com a lei Atlantis sejam cumpridas)</a:t>
            </a:r>
            <a:endParaRPr lang="en-US" altLang="en-US" sz="2900" dirty="0"/>
          </a:p>
          <a:p>
            <a:pPr lvl="1" algn="just"/>
            <a:r>
              <a:rPr lang="pt-PT" sz="2900" dirty="0"/>
              <a:t>Suporte da Agência </a:t>
            </a:r>
            <a:r>
              <a:rPr lang="pt-PT" sz="2900" dirty="0" err="1"/>
              <a:t>Ostland</a:t>
            </a:r>
            <a:r>
              <a:rPr lang="pt-PT" sz="2900" dirty="0"/>
              <a:t> (pessoa em posse das informações de desencriptação)</a:t>
            </a:r>
          </a:p>
        </p:txBody>
      </p:sp>
    </p:spTree>
    <p:extLst>
      <p:ext uri="{BB962C8B-B14F-4D97-AF65-F5344CB8AC3E}">
        <p14:creationId xmlns:p14="http://schemas.microsoft.com/office/powerpoint/2010/main" val="141203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136525"/>
            <a:ext cx="8229600" cy="1143001"/>
          </a:xfrm>
        </p:spPr>
        <p:txBody>
          <a:bodyPr/>
          <a:lstStyle/>
          <a:p>
            <a:r>
              <a:rPr lang="pt-PT" b="1"/>
              <a:t>Capacidade Técnica</a:t>
            </a:r>
          </a:p>
        </p:txBody>
      </p:sp>
      <p:sp>
        <p:nvSpPr>
          <p:cNvPr id="27651" name="Content Placeholder 2"/>
          <p:cNvSpPr>
            <a:spLocks noGrp="1"/>
          </p:cNvSpPr>
          <p:nvPr>
            <p:ph idx="1"/>
          </p:nvPr>
        </p:nvSpPr>
        <p:spPr>
          <a:xfrm>
            <a:off x="457200" y="1603513"/>
            <a:ext cx="8229600" cy="4356756"/>
          </a:xfrm>
        </p:spPr>
        <p:txBody>
          <a:bodyPr/>
          <a:lstStyle/>
          <a:p>
            <a:pPr algn="just"/>
            <a:r>
              <a:rPr lang="pt-PT" sz="2800" dirty="0"/>
              <a:t>Alguns poderes processuais estão limitados à </a:t>
            </a:r>
            <a:r>
              <a:rPr lang="pt-PT" sz="2800" b="1" dirty="0">
                <a:solidFill>
                  <a:srgbClr val="FF0000"/>
                </a:solidFill>
              </a:rPr>
              <a:t>capacidade técnica existente</a:t>
            </a:r>
            <a:r>
              <a:rPr lang="pt-PT" sz="2800" dirty="0"/>
              <a:t> dos fornecedores de serviços </a:t>
            </a:r>
          </a:p>
          <a:p>
            <a:pPr algn="just"/>
            <a:endParaRPr lang="en-US" altLang="en-US" sz="2800" dirty="0"/>
          </a:p>
          <a:p>
            <a:pPr algn="just"/>
            <a:r>
              <a:rPr lang="pt-PT" sz="2800" dirty="0"/>
              <a:t>Detalhes dos fornecedores de serviços incluindo a </a:t>
            </a:r>
            <a:r>
              <a:rPr lang="pt-PT" sz="2800" b="1" dirty="0">
                <a:solidFill>
                  <a:srgbClr val="FF0000"/>
                </a:solidFill>
              </a:rPr>
              <a:t>viabilidade do pedido</a:t>
            </a:r>
            <a:r>
              <a:rPr lang="pt-PT" sz="2800" dirty="0"/>
              <a:t> envolvido devem ser referidos (possivelmente através de declarações de fornecedores de serviços, quando apropriado)</a:t>
            </a:r>
          </a:p>
        </p:txBody>
      </p:sp>
      <p:sp>
        <p:nvSpPr>
          <p:cNvPr id="2765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021B34B-BF2C-43B1-8CFF-DC10701C28B1}" type="slidenum">
              <a:rPr lang="en-US" altLang="en-US">
                <a:solidFill>
                  <a:srgbClr val="898989"/>
                </a:solidFill>
                <a:latin typeface="Calibri" panose="020F0502020204030204" pitchFamily="34" charset="0"/>
              </a:rPr>
              <a:pPr/>
              <a:t>34</a:t>
            </a:fld>
            <a:endParaRPr lang="en-US" altLang="en-US">
              <a:solidFill>
                <a:srgbClr val="898989"/>
              </a:solidFill>
              <a:latin typeface="Calibri" panose="020F0502020204030204" pitchFamily="34"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103188"/>
            <a:ext cx="8229600" cy="1143001"/>
          </a:xfrm>
        </p:spPr>
        <p:txBody>
          <a:bodyPr/>
          <a:lstStyle/>
          <a:p>
            <a:r>
              <a:rPr lang="pt-PT" b="1"/>
              <a:t>Capacidade Técnica</a:t>
            </a:r>
          </a:p>
        </p:txBody>
      </p:sp>
      <p:sp>
        <p:nvSpPr>
          <p:cNvPr id="2765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021B34B-BF2C-43B1-8CFF-DC10701C28B1}" type="slidenum">
              <a:rPr lang="en-US" altLang="en-US">
                <a:solidFill>
                  <a:srgbClr val="898989"/>
                </a:solidFill>
                <a:latin typeface="Calibri" panose="020F0502020204030204" pitchFamily="34" charset="0"/>
              </a:rPr>
              <a:pPr/>
              <a:t>35</a:t>
            </a:fld>
            <a:endParaRPr lang="en-US" altLang="en-US">
              <a:solidFill>
                <a:srgbClr val="898989"/>
              </a:solidFill>
              <a:latin typeface="Calibri" panose="020F0502020204030204" pitchFamily="34" charset="0"/>
            </a:endParaRPr>
          </a:p>
        </p:txBody>
      </p:sp>
      <p:pic>
        <p:nvPicPr>
          <p:cNvPr id="27653" name="Picture 1"/>
          <p:cNvPicPr preferRelativeResize="0">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72914" y="889692"/>
            <a:ext cx="8798171" cy="2539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4" name="Picture 2"/>
          <p:cNvPicPr preferRelativeResize="0">
            <a:picLocks/>
          </p:cNvPicPr>
          <p:nvPr/>
        </p:nvPicPr>
        <p:blipFill>
          <a:blip r:embed="rId4">
            <a:extLst>
              <a:ext uri="{28A0092B-C50C-407E-A947-70E740481C1C}">
                <a14:useLocalDpi xmlns:a14="http://schemas.microsoft.com/office/drawing/2010/main" val="0"/>
              </a:ext>
            </a:extLst>
          </a:blip>
          <a:srcRect/>
          <a:stretch>
            <a:fillRect/>
          </a:stretch>
        </p:blipFill>
        <p:spPr bwMode="auto">
          <a:xfrm>
            <a:off x="86457" y="3967163"/>
            <a:ext cx="8971086" cy="2571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80280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457200" y="2762250"/>
            <a:ext cx="8229600" cy="1143000"/>
          </a:xfrm>
        </p:spPr>
        <p:txBody>
          <a:bodyPr/>
          <a:lstStyle/>
          <a:p>
            <a:r>
              <a:rPr lang="pt-PT" sz="4000" b="1"/>
              <a:t>Necessidades de proteção</a:t>
            </a:r>
          </a:p>
        </p:txBody>
      </p:sp>
      <p:sp>
        <p:nvSpPr>
          <p:cNvPr id="28675"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F8CE3F8-981D-4B54-8EC8-6C221EB1B480}" type="slidenum">
              <a:rPr lang="en-US" altLang="fr-FR">
                <a:solidFill>
                  <a:srgbClr val="898989"/>
                </a:solidFill>
                <a:latin typeface="Calibri" panose="020F0502020204030204" pitchFamily="34" charset="0"/>
              </a:rPr>
              <a:pPr/>
              <a:t>36</a:t>
            </a:fld>
            <a:endParaRPr lang="en-US" altLang="fr-FR">
              <a:solidFill>
                <a:srgbClr val="898989"/>
              </a:solidFill>
              <a:latin typeface="Calibri" panose="020F0502020204030204" pitchFamily="34"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pt-PT" b="1"/>
              <a:t>Duração/Frequência</a:t>
            </a:r>
          </a:p>
        </p:txBody>
      </p:sp>
      <p:sp>
        <p:nvSpPr>
          <p:cNvPr id="36867" name="Content Placeholder 2"/>
          <p:cNvSpPr>
            <a:spLocks noGrp="1"/>
          </p:cNvSpPr>
          <p:nvPr>
            <p:ph idx="1"/>
          </p:nvPr>
        </p:nvSpPr>
        <p:spPr>
          <a:xfrm>
            <a:off x="457200" y="1722783"/>
            <a:ext cx="7123043" cy="4860579"/>
          </a:xfrm>
        </p:spPr>
        <p:txBody>
          <a:bodyPr/>
          <a:lstStyle/>
          <a:p>
            <a:pPr algn="just"/>
            <a:r>
              <a:rPr lang="pt-PT" sz="2800" dirty="0"/>
              <a:t>Data e hora da execução</a:t>
            </a:r>
          </a:p>
          <a:p>
            <a:pPr algn="just"/>
            <a:r>
              <a:rPr lang="pt-PT" sz="2800" dirty="0"/>
              <a:t>Duração da execução (por exemplo, durante quanto tempo serão os dados considerados inacessíveis? Durante quanto tempo os dados apreendidos serão retidos? Quantas horas os dados serão recolhidos em tempo real?</a:t>
            </a:r>
          </a:p>
          <a:p>
            <a:pPr algn="just"/>
            <a:r>
              <a:rPr lang="pt-PT" sz="2800" dirty="0"/>
              <a:t>Frequência de execução (por exemplo, a ordem pode ser renovada?)</a:t>
            </a:r>
          </a:p>
        </p:txBody>
      </p:sp>
      <p:sp>
        <p:nvSpPr>
          <p:cNvPr id="3686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9681EC7-A289-4F03-91B9-66379E0953B5}" type="slidenum">
              <a:rPr lang="en-US" altLang="en-US">
                <a:solidFill>
                  <a:srgbClr val="898989"/>
                </a:solidFill>
                <a:latin typeface="Calibri" panose="020F0502020204030204" pitchFamily="34" charset="0"/>
              </a:rPr>
              <a:pPr/>
              <a:t>37</a:t>
            </a:fld>
            <a:endParaRPr lang="en-US" altLang="en-US">
              <a:solidFill>
                <a:srgbClr val="898989"/>
              </a:solidFill>
              <a:latin typeface="Calibri" panose="020F0502020204030204" pitchFamily="34" charset="0"/>
            </a:endParaRPr>
          </a:p>
        </p:txBody>
      </p:sp>
      <p:pic>
        <p:nvPicPr>
          <p:cNvPr id="36869" name="Picture 6" descr="Resultado da imagem para clipart de frequênci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74038" y="2921000"/>
            <a:ext cx="846137" cy="166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5415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CC5608F-83A5-4A21-AD58-813A2E184308}"/>
              </a:ext>
            </a:extLst>
          </p:cNvPr>
          <p:cNvSpPr>
            <a:spLocks noGrp="1"/>
          </p:cNvSpPr>
          <p:nvPr>
            <p:ph type="sldNum" sz="quarter" idx="12"/>
          </p:nvPr>
        </p:nvSpPr>
        <p:spPr/>
        <p:txBody>
          <a:bodyPr/>
          <a:lstStyle/>
          <a:p>
            <a:fld id="{385311C2-2F51-4DAB-A587-301D32DA086D}" type="slidenum">
              <a:rPr lang="en-US" altLang="en-US" smtClean="0"/>
              <a:pPr/>
              <a:t>38</a:t>
            </a:fld>
            <a:endParaRPr lang="en-US" altLang="en-US"/>
          </a:p>
        </p:txBody>
      </p:sp>
      <p:grpSp>
        <p:nvGrpSpPr>
          <p:cNvPr id="5" name="Group 4">
            <a:extLst>
              <a:ext uri="{FF2B5EF4-FFF2-40B4-BE49-F238E27FC236}">
                <a16:creationId xmlns:a16="http://schemas.microsoft.com/office/drawing/2014/main" id="{4B5D5D9E-8AC0-4612-A92D-BCC397ABB117}"/>
              </a:ext>
            </a:extLst>
          </p:cNvPr>
          <p:cNvGrpSpPr/>
          <p:nvPr/>
        </p:nvGrpSpPr>
        <p:grpSpPr>
          <a:xfrm>
            <a:off x="0" y="958766"/>
            <a:ext cx="9037058" cy="2093853"/>
            <a:chOff x="11341" y="274638"/>
            <a:chExt cx="8675459" cy="1580288"/>
          </a:xfrm>
        </p:grpSpPr>
        <p:grpSp>
          <p:nvGrpSpPr>
            <p:cNvPr id="3" name="Group 2">
              <a:extLst>
                <a:ext uri="{FF2B5EF4-FFF2-40B4-BE49-F238E27FC236}">
                  <a16:creationId xmlns:a16="http://schemas.microsoft.com/office/drawing/2014/main" id="{52D2D8D9-EE6D-496F-929B-4DFF23A9882B}"/>
                </a:ext>
              </a:extLst>
            </p:cNvPr>
            <p:cNvGrpSpPr/>
            <p:nvPr/>
          </p:nvGrpSpPr>
          <p:grpSpPr>
            <a:xfrm>
              <a:off x="11341" y="274638"/>
              <a:ext cx="8675459" cy="1580288"/>
              <a:chOff x="11341" y="274638"/>
              <a:chExt cx="8675459" cy="1580288"/>
            </a:xfrm>
          </p:grpSpPr>
          <p:pic>
            <p:nvPicPr>
              <p:cNvPr id="6" name="Picture 5">
                <a:extLst>
                  <a:ext uri="{FF2B5EF4-FFF2-40B4-BE49-F238E27FC236}">
                    <a16:creationId xmlns:a16="http://schemas.microsoft.com/office/drawing/2014/main" id="{BFA6A7F7-491C-4960-BB99-0A644D2B33AE}"/>
                  </a:ext>
                </a:extLst>
              </p:cNvPr>
              <p:cNvPicPr>
                <a:picLocks noChangeAspect="1"/>
              </p:cNvPicPr>
              <p:nvPr/>
            </p:nvPicPr>
            <p:blipFill>
              <a:blip r:embed="rId3"/>
              <a:stretch>
                <a:fillRect/>
              </a:stretch>
            </p:blipFill>
            <p:spPr>
              <a:xfrm>
                <a:off x="11341" y="274638"/>
                <a:ext cx="8675459" cy="1580288"/>
              </a:xfrm>
              <a:prstGeom prst="rect">
                <a:avLst/>
              </a:prstGeom>
            </p:spPr>
          </p:pic>
          <p:cxnSp>
            <p:nvCxnSpPr>
              <p:cNvPr id="10" name="Straight Connector 9">
                <a:extLst>
                  <a:ext uri="{FF2B5EF4-FFF2-40B4-BE49-F238E27FC236}">
                    <a16:creationId xmlns:a16="http://schemas.microsoft.com/office/drawing/2014/main" id="{424BC1FA-B722-438D-B5C2-4AE178E48AF1}"/>
                  </a:ext>
                </a:extLst>
              </p:cNvPr>
              <p:cNvCxnSpPr/>
              <p:nvPr/>
            </p:nvCxnSpPr>
            <p:spPr>
              <a:xfrm>
                <a:off x="4506120" y="1181100"/>
                <a:ext cx="3830160"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grpSp>
        <p:cxnSp>
          <p:nvCxnSpPr>
            <p:cNvPr id="11" name="Straight Connector 10">
              <a:extLst>
                <a:ext uri="{FF2B5EF4-FFF2-40B4-BE49-F238E27FC236}">
                  <a16:creationId xmlns:a16="http://schemas.microsoft.com/office/drawing/2014/main" id="{7D86FC24-7401-49D0-8512-4AE50A5442CB}"/>
                </a:ext>
              </a:extLst>
            </p:cNvPr>
            <p:cNvCxnSpPr>
              <a:cxnSpLocks/>
            </p:cNvCxnSpPr>
            <p:nvPr/>
          </p:nvCxnSpPr>
          <p:spPr>
            <a:xfrm>
              <a:off x="518910" y="1447800"/>
              <a:ext cx="1370850"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grpSp>
      <p:grpSp>
        <p:nvGrpSpPr>
          <p:cNvPr id="9" name="Group 8">
            <a:extLst>
              <a:ext uri="{FF2B5EF4-FFF2-40B4-BE49-F238E27FC236}">
                <a16:creationId xmlns:a16="http://schemas.microsoft.com/office/drawing/2014/main" id="{A9DCAD62-DD4F-4EF3-86C0-94C47065F49F}"/>
              </a:ext>
            </a:extLst>
          </p:cNvPr>
          <p:cNvGrpSpPr/>
          <p:nvPr/>
        </p:nvGrpSpPr>
        <p:grpSpPr>
          <a:xfrm>
            <a:off x="243453" y="3052619"/>
            <a:ext cx="8657093" cy="3303731"/>
            <a:chOff x="407261" y="2513170"/>
            <a:chExt cx="8197719" cy="2714898"/>
          </a:xfrm>
        </p:grpSpPr>
        <p:pic>
          <p:nvPicPr>
            <p:cNvPr id="7" name="Picture 6">
              <a:extLst>
                <a:ext uri="{FF2B5EF4-FFF2-40B4-BE49-F238E27FC236}">
                  <a16:creationId xmlns:a16="http://schemas.microsoft.com/office/drawing/2014/main" id="{3C7D9BC9-D09D-4B0B-BB2D-319CFFE6C1A2}"/>
                </a:ext>
              </a:extLst>
            </p:cNvPr>
            <p:cNvPicPr>
              <a:picLocks noChangeAspect="1"/>
            </p:cNvPicPr>
            <p:nvPr/>
          </p:nvPicPr>
          <p:blipFill>
            <a:blip r:embed="rId4"/>
            <a:stretch>
              <a:fillRect/>
            </a:stretch>
          </p:blipFill>
          <p:spPr>
            <a:xfrm>
              <a:off x="407261" y="2513170"/>
              <a:ext cx="8197719" cy="2714898"/>
            </a:xfrm>
            <a:prstGeom prst="rect">
              <a:avLst/>
            </a:prstGeom>
          </p:spPr>
        </p:pic>
        <p:cxnSp>
          <p:nvCxnSpPr>
            <p:cNvPr id="13" name="Straight Connector 12">
              <a:extLst>
                <a:ext uri="{FF2B5EF4-FFF2-40B4-BE49-F238E27FC236}">
                  <a16:creationId xmlns:a16="http://schemas.microsoft.com/office/drawing/2014/main" id="{FA31BF9D-65D3-4B9F-B5D3-F94BE7DDCD7E}"/>
                </a:ext>
              </a:extLst>
            </p:cNvPr>
            <p:cNvCxnSpPr>
              <a:cxnSpLocks/>
            </p:cNvCxnSpPr>
            <p:nvPr/>
          </p:nvCxnSpPr>
          <p:spPr>
            <a:xfrm>
              <a:off x="6149340" y="4487156"/>
              <a:ext cx="2186940"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D3FAD116-A990-4125-9D65-0F4640164C1A}"/>
                </a:ext>
              </a:extLst>
            </p:cNvPr>
            <p:cNvCxnSpPr>
              <a:cxnSpLocks/>
            </p:cNvCxnSpPr>
            <p:nvPr/>
          </p:nvCxnSpPr>
          <p:spPr>
            <a:xfrm>
              <a:off x="1989570" y="4803102"/>
              <a:ext cx="153155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grpSp>
      <p:sp>
        <p:nvSpPr>
          <p:cNvPr id="15" name="Title 1">
            <a:extLst>
              <a:ext uri="{FF2B5EF4-FFF2-40B4-BE49-F238E27FC236}">
                <a16:creationId xmlns:a16="http://schemas.microsoft.com/office/drawing/2014/main" id="{E4783586-70C6-42DB-93A5-1CC2A461665B}"/>
              </a:ext>
            </a:extLst>
          </p:cNvPr>
          <p:cNvSpPr>
            <a:spLocks noGrp="1"/>
          </p:cNvSpPr>
          <p:nvPr>
            <p:ph type="title"/>
          </p:nvPr>
        </p:nvSpPr>
        <p:spPr>
          <a:xfrm>
            <a:off x="457200" y="274638"/>
            <a:ext cx="8229600" cy="1143000"/>
          </a:xfrm>
        </p:spPr>
        <p:txBody>
          <a:bodyPr/>
          <a:lstStyle/>
          <a:p>
            <a:r>
              <a:rPr lang="pt-PT" b="1"/>
              <a:t>Estudos de caso: Duração/Frequência</a:t>
            </a:r>
          </a:p>
        </p:txBody>
      </p:sp>
    </p:spTree>
    <p:extLst>
      <p:ext uri="{BB962C8B-B14F-4D97-AF65-F5344CB8AC3E}">
        <p14:creationId xmlns:p14="http://schemas.microsoft.com/office/powerpoint/2010/main" val="40303229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a:xfrm>
            <a:off x="457200" y="23178"/>
            <a:ext cx="8229600" cy="1143000"/>
          </a:xfrm>
        </p:spPr>
        <p:txBody>
          <a:bodyPr/>
          <a:lstStyle/>
          <a:p>
            <a:r>
              <a:rPr lang="pt-PT" b="1"/>
              <a:t>Utilização limitada de dados</a:t>
            </a:r>
          </a:p>
        </p:txBody>
      </p:sp>
      <p:sp>
        <p:nvSpPr>
          <p:cNvPr id="84995" name="Content Placeholder 2"/>
          <p:cNvSpPr>
            <a:spLocks noGrp="1"/>
          </p:cNvSpPr>
          <p:nvPr>
            <p:ph idx="1"/>
          </p:nvPr>
        </p:nvSpPr>
        <p:spPr>
          <a:xfrm>
            <a:off x="457200" y="1166178"/>
            <a:ext cx="8229600" cy="5347335"/>
          </a:xfrm>
        </p:spPr>
        <p:txBody>
          <a:bodyPr/>
          <a:lstStyle/>
          <a:p>
            <a:pPr algn="just"/>
            <a:r>
              <a:rPr lang="pt-PT" sz="2800" dirty="0"/>
              <a:t>Mencione limitações relativas à recolha, utilização, divulgação e retenção dos dados recolhidos - </a:t>
            </a:r>
            <a:r>
              <a:rPr lang="pt-PT" sz="2800" b="1" dirty="0">
                <a:solidFill>
                  <a:srgbClr val="FF0000"/>
                </a:solidFill>
              </a:rPr>
              <a:t>mínimo necessário </a:t>
            </a:r>
            <a:r>
              <a:rPr lang="pt-PT" sz="2800" dirty="0"/>
              <a:t>para:</a:t>
            </a:r>
          </a:p>
          <a:p>
            <a:pPr lvl="1" algn="just"/>
            <a:r>
              <a:rPr lang="pt-PT" b="1" dirty="0">
                <a:solidFill>
                  <a:srgbClr val="FF0000"/>
                </a:solidFill>
              </a:rPr>
              <a:t>Segurança nacional</a:t>
            </a:r>
          </a:p>
          <a:p>
            <a:pPr lvl="1" algn="just"/>
            <a:r>
              <a:rPr lang="pt-PT" b="1" dirty="0" err="1">
                <a:solidFill>
                  <a:srgbClr val="FF0000"/>
                </a:solidFill>
              </a:rPr>
              <a:t>Deteção</a:t>
            </a:r>
            <a:r>
              <a:rPr lang="pt-PT" b="1" dirty="0">
                <a:solidFill>
                  <a:srgbClr val="FF0000"/>
                </a:solidFill>
              </a:rPr>
              <a:t>/prevenção de crimes graves</a:t>
            </a:r>
          </a:p>
          <a:p>
            <a:pPr lvl="1" algn="just"/>
            <a:r>
              <a:rPr lang="pt-PT" b="1" dirty="0">
                <a:solidFill>
                  <a:srgbClr val="FF0000"/>
                </a:solidFill>
              </a:rPr>
              <a:t>Acusação da </a:t>
            </a:r>
            <a:r>
              <a:rPr lang="pt-PT" b="1" dirty="0" err="1">
                <a:solidFill>
                  <a:srgbClr val="FF0000"/>
                </a:solidFill>
              </a:rPr>
              <a:t>infração</a:t>
            </a:r>
            <a:endParaRPr lang="pt-PT" b="1" dirty="0">
              <a:solidFill>
                <a:srgbClr val="FF0000"/>
              </a:solidFill>
            </a:endParaRPr>
          </a:p>
          <a:p>
            <a:pPr lvl="1" algn="just"/>
            <a:r>
              <a:rPr lang="pt-PT" b="1" dirty="0">
                <a:solidFill>
                  <a:srgbClr val="FF0000"/>
                </a:solidFill>
              </a:rPr>
              <a:t>Legislação doméstica</a:t>
            </a:r>
          </a:p>
          <a:p>
            <a:pPr lvl="1" algn="just"/>
            <a:r>
              <a:rPr lang="pt-PT" dirty="0"/>
              <a:t>Responder a </a:t>
            </a:r>
            <a:r>
              <a:rPr lang="pt-PT" b="1" dirty="0">
                <a:solidFill>
                  <a:srgbClr val="FF0000"/>
                </a:solidFill>
              </a:rPr>
              <a:t>pedido de assistência mútua </a:t>
            </a:r>
          </a:p>
          <a:p>
            <a:pPr lvl="1" algn="just"/>
            <a:endParaRPr lang="en-US" altLang="en-US" b="1" dirty="0">
              <a:solidFill>
                <a:srgbClr val="FF0000"/>
              </a:solidFill>
            </a:endParaRPr>
          </a:p>
          <a:p>
            <a:pPr algn="just"/>
            <a:r>
              <a:rPr lang="pt-PT" sz="2800" b="1" dirty="0">
                <a:solidFill>
                  <a:srgbClr val="FF0000"/>
                </a:solidFill>
              </a:rPr>
              <a:t>Devolução </a:t>
            </a:r>
            <a:r>
              <a:rPr lang="pt-PT" sz="2800" dirty="0"/>
              <a:t>ou </a:t>
            </a:r>
            <a:r>
              <a:rPr lang="pt-PT" sz="2800" b="1" dirty="0">
                <a:solidFill>
                  <a:srgbClr val="FF0000"/>
                </a:solidFill>
              </a:rPr>
              <a:t>destruição </a:t>
            </a:r>
            <a:r>
              <a:rPr lang="pt-PT" sz="2800" dirty="0"/>
              <a:t>de dados </a:t>
            </a:r>
          </a:p>
        </p:txBody>
      </p:sp>
      <p:sp>
        <p:nvSpPr>
          <p:cNvPr id="8499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22612AB2-7D9F-46CD-9813-E352CDC767A3}" type="slidenum">
              <a:rPr lang="en-US" altLang="en-US" sz="1200" smtClean="0">
                <a:solidFill>
                  <a:srgbClr val="898989"/>
                </a:solidFill>
              </a:rPr>
              <a:pPr>
                <a:spcBef>
                  <a:spcPct val="0"/>
                </a:spcBef>
                <a:buFontTx/>
                <a:buNone/>
              </a:pPr>
              <a:t>39</a:t>
            </a:fld>
            <a:endParaRPr lang="en-US" altLang="en-US" sz="1200">
              <a:solidFill>
                <a:srgbClr val="898989"/>
              </a:solidFill>
            </a:endParaRPr>
          </a:p>
        </p:txBody>
      </p:sp>
    </p:spTree>
    <p:extLst>
      <p:ext uri="{BB962C8B-B14F-4D97-AF65-F5344CB8AC3E}">
        <p14:creationId xmlns:p14="http://schemas.microsoft.com/office/powerpoint/2010/main" val="37219488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2762250"/>
            <a:ext cx="8229600" cy="1143000"/>
          </a:xfrm>
        </p:spPr>
        <p:txBody>
          <a:bodyPr/>
          <a:lstStyle/>
          <a:p>
            <a:r>
              <a:rPr lang="pt-PT" sz="4000" b="1"/>
              <a:t>Parte Um</a:t>
            </a:r>
            <a:br>
              <a:rPr lang="pt-PT" sz="4000" b="1"/>
            </a:br>
            <a:r>
              <a:rPr lang="pt-PT" sz="4000" b="1"/>
              <a:t>Introdução</a:t>
            </a:r>
          </a:p>
        </p:txBody>
      </p:sp>
      <p:pic>
        <p:nvPicPr>
          <p:cNvPr id="5123" name="Picture 3"/>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512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501D159-A064-4AF8-8AC4-B183ED3349B3}" type="slidenum">
              <a:rPr lang="en-US" altLang="fr-FR">
                <a:solidFill>
                  <a:srgbClr val="898989"/>
                </a:solidFill>
                <a:latin typeface="Calibri" panose="020F0502020204030204" pitchFamily="34" charset="0"/>
              </a:rPr>
              <a:pPr/>
              <a:t>4</a:t>
            </a:fld>
            <a:endParaRPr lang="en-US" altLang="fr-FR">
              <a:solidFill>
                <a:srgbClr val="898989"/>
              </a:solidFill>
              <a:latin typeface="Calibri" panose="020F050202020403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40742-E1B2-4264-B821-05F2D2CCF4EB}"/>
              </a:ext>
            </a:extLst>
          </p:cNvPr>
          <p:cNvSpPr>
            <a:spLocks noGrp="1"/>
          </p:cNvSpPr>
          <p:nvPr>
            <p:ph type="title"/>
          </p:nvPr>
        </p:nvSpPr>
        <p:spPr/>
        <p:txBody>
          <a:bodyPr/>
          <a:lstStyle/>
          <a:p>
            <a:r>
              <a:rPr lang="pt-PT" b="1"/>
              <a:t>Estudos de caso: Utilização limitada de dados</a:t>
            </a:r>
          </a:p>
        </p:txBody>
      </p:sp>
      <p:sp>
        <p:nvSpPr>
          <p:cNvPr id="4" name="Slide Number Placeholder 3">
            <a:extLst>
              <a:ext uri="{FF2B5EF4-FFF2-40B4-BE49-F238E27FC236}">
                <a16:creationId xmlns:a16="http://schemas.microsoft.com/office/drawing/2014/main" id="{CA1942DD-FDFD-4ED6-B3F2-6729F34D86AF}"/>
              </a:ext>
            </a:extLst>
          </p:cNvPr>
          <p:cNvSpPr>
            <a:spLocks noGrp="1"/>
          </p:cNvSpPr>
          <p:nvPr>
            <p:ph type="sldNum" sz="quarter" idx="12"/>
          </p:nvPr>
        </p:nvSpPr>
        <p:spPr/>
        <p:txBody>
          <a:bodyPr/>
          <a:lstStyle/>
          <a:p>
            <a:fld id="{385311C2-2F51-4DAB-A587-301D32DA086D}" type="slidenum">
              <a:rPr lang="en-US" altLang="en-US" smtClean="0"/>
              <a:pPr/>
              <a:t>40</a:t>
            </a:fld>
            <a:endParaRPr lang="en-US" altLang="en-US"/>
          </a:p>
        </p:txBody>
      </p:sp>
      <p:sp>
        <p:nvSpPr>
          <p:cNvPr id="6" name="Rectangle 3">
            <a:extLst>
              <a:ext uri="{FF2B5EF4-FFF2-40B4-BE49-F238E27FC236}">
                <a16:creationId xmlns:a16="http://schemas.microsoft.com/office/drawing/2014/main" id="{A12E200A-2A84-4F32-9F8F-395550A2E5EC}"/>
              </a:ext>
            </a:extLst>
          </p:cNvPr>
          <p:cNvSpPr txBox="1">
            <a:spLocks/>
          </p:cNvSpPr>
          <p:nvPr/>
        </p:nvSpPr>
        <p:spPr bwMode="auto">
          <a:xfrm>
            <a:off x="457200" y="11557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endParaRPr lang="en-US" altLang="sr-Latn-RS" dirty="0"/>
          </a:p>
          <a:p>
            <a:pPr algn="just" eaLnBrk="1" hangingPunct="1"/>
            <a:r>
              <a:rPr lang="pt-PT" dirty="0"/>
              <a:t>Utilização pela autoridade legal de </a:t>
            </a:r>
            <a:r>
              <a:rPr lang="pt-PT" dirty="0" err="1"/>
              <a:t>Ostland</a:t>
            </a:r>
            <a:r>
              <a:rPr lang="pt-PT" dirty="0"/>
              <a:t> – limitado para transmitir à Autoridade Central de Atlantis e qualquer investigação local relacionada iniciada</a:t>
            </a:r>
          </a:p>
          <a:p>
            <a:pPr algn="just" eaLnBrk="1" hangingPunct="1"/>
            <a:endParaRPr lang="en-US" altLang="sr-Latn-RS" sz="3200" dirty="0"/>
          </a:p>
          <a:p>
            <a:pPr algn="just" eaLnBrk="1" hangingPunct="1"/>
            <a:r>
              <a:rPr lang="pt-PT" sz="3200" dirty="0"/>
              <a:t>Utilização pela </a:t>
            </a:r>
            <a:r>
              <a:rPr lang="pt-PT" dirty="0"/>
              <a:t>Autoridade Legal de Atlantis – limitado para utilização na ligação com a </a:t>
            </a:r>
            <a:r>
              <a:rPr lang="pt-PT" dirty="0" err="1"/>
              <a:t>infração</a:t>
            </a:r>
            <a:r>
              <a:rPr lang="pt-PT" dirty="0"/>
              <a:t> a ser investigada</a:t>
            </a:r>
          </a:p>
        </p:txBody>
      </p:sp>
    </p:spTree>
    <p:extLst>
      <p:ext uri="{BB962C8B-B14F-4D97-AF65-F5344CB8AC3E}">
        <p14:creationId xmlns:p14="http://schemas.microsoft.com/office/powerpoint/2010/main" val="57006770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457200" y="274638"/>
            <a:ext cx="8229600" cy="1143000"/>
          </a:xfrm>
        </p:spPr>
        <p:txBody>
          <a:bodyPr/>
          <a:lstStyle/>
          <a:p>
            <a:r>
              <a:rPr lang="pt-PT" b="1"/>
              <a:t>Privacidade</a:t>
            </a:r>
          </a:p>
        </p:txBody>
      </p:sp>
      <p:sp>
        <p:nvSpPr>
          <p:cNvPr id="29699" name="Content Placeholder 2"/>
          <p:cNvSpPr>
            <a:spLocks noGrp="1"/>
          </p:cNvSpPr>
          <p:nvPr>
            <p:ph idx="1"/>
          </p:nvPr>
        </p:nvSpPr>
        <p:spPr>
          <a:xfrm>
            <a:off x="200025" y="1166018"/>
            <a:ext cx="6610350" cy="5190332"/>
          </a:xfrm>
        </p:spPr>
        <p:txBody>
          <a:bodyPr/>
          <a:lstStyle/>
          <a:p>
            <a:r>
              <a:rPr lang="pt-PT" sz="3000" dirty="0"/>
              <a:t>Alguns </a:t>
            </a:r>
            <a:r>
              <a:rPr lang="pt-PT" sz="3000" b="1" dirty="0">
                <a:solidFill>
                  <a:srgbClr val="FF0000"/>
                </a:solidFill>
              </a:rPr>
              <a:t>poderes processuais</a:t>
            </a:r>
            <a:r>
              <a:rPr lang="pt-PT" sz="3000" dirty="0"/>
              <a:t> são </a:t>
            </a:r>
            <a:r>
              <a:rPr lang="pt-PT" sz="3000" b="1" dirty="0">
                <a:solidFill>
                  <a:srgbClr val="FF0000"/>
                </a:solidFill>
              </a:rPr>
              <a:t>invasivos</a:t>
            </a:r>
            <a:r>
              <a:rPr lang="pt-PT" sz="3000" dirty="0"/>
              <a:t> em termos de privacidade</a:t>
            </a:r>
          </a:p>
          <a:p>
            <a:r>
              <a:rPr lang="pt-PT" sz="3000" dirty="0"/>
              <a:t>A Convenção de Budapeste reconhece que um </a:t>
            </a:r>
            <a:r>
              <a:rPr lang="pt-PT" sz="3000" b="1" dirty="0">
                <a:solidFill>
                  <a:srgbClr val="FF0000"/>
                </a:solidFill>
              </a:rPr>
              <a:t>equilíbrio</a:t>
            </a:r>
            <a:r>
              <a:rPr lang="pt-PT" sz="3000" dirty="0"/>
              <a:t> entre os </a:t>
            </a:r>
            <a:r>
              <a:rPr lang="pt-PT" sz="3000" b="1" dirty="0">
                <a:solidFill>
                  <a:srgbClr val="FF0000"/>
                </a:solidFill>
              </a:rPr>
              <a:t>interesses das forças policiais</a:t>
            </a:r>
            <a:r>
              <a:rPr lang="pt-PT" sz="3000" dirty="0"/>
              <a:t> e o </a:t>
            </a:r>
            <a:r>
              <a:rPr lang="pt-PT" sz="3000" b="1" dirty="0">
                <a:solidFill>
                  <a:srgbClr val="FF0000"/>
                </a:solidFill>
              </a:rPr>
              <a:t>direito relativo ao respeito pela privacidade</a:t>
            </a:r>
            <a:r>
              <a:rPr lang="pt-PT" sz="3000" dirty="0"/>
              <a:t> deve ser mantido.</a:t>
            </a:r>
          </a:p>
          <a:p>
            <a:r>
              <a:rPr lang="pt-PT" sz="3000" dirty="0"/>
              <a:t>Especifique as </a:t>
            </a:r>
            <a:r>
              <a:rPr lang="pt-PT" sz="3000" b="1" dirty="0">
                <a:solidFill>
                  <a:srgbClr val="FF0000"/>
                </a:solidFill>
              </a:rPr>
              <a:t>medidas</a:t>
            </a:r>
            <a:r>
              <a:rPr lang="pt-PT" sz="3000" dirty="0"/>
              <a:t> que serão utilizadas </a:t>
            </a:r>
            <a:r>
              <a:rPr lang="pt-PT" sz="3000" b="1" dirty="0">
                <a:solidFill>
                  <a:srgbClr val="FF0000"/>
                </a:solidFill>
              </a:rPr>
              <a:t>para reduzir a invasão de </a:t>
            </a:r>
            <a:r>
              <a:rPr lang="pt-PT" sz="3000" b="1" dirty="0" err="1">
                <a:solidFill>
                  <a:srgbClr val="FF0000"/>
                </a:solidFill>
              </a:rPr>
              <a:t>garantias</a:t>
            </a:r>
            <a:r>
              <a:rPr lang="pt-PT" sz="3000" dirty="0" err="1"/>
              <a:t>/privacidade</a:t>
            </a:r>
            <a:r>
              <a:rPr lang="pt-PT" sz="3000" dirty="0"/>
              <a:t>, como </a:t>
            </a:r>
            <a:r>
              <a:rPr lang="pt-PT" sz="3000" b="1" dirty="0">
                <a:solidFill>
                  <a:srgbClr val="FF0000"/>
                </a:solidFill>
              </a:rPr>
              <a:t>sistemas automatizados</a:t>
            </a:r>
          </a:p>
          <a:p>
            <a:pPr algn="just"/>
            <a:endParaRPr lang="en-US" altLang="en-US" sz="3000" dirty="0"/>
          </a:p>
          <a:p>
            <a:pPr algn="just"/>
            <a:endParaRPr lang="en-US" altLang="en-US" sz="3000" dirty="0"/>
          </a:p>
        </p:txBody>
      </p:sp>
      <p:sp>
        <p:nvSpPr>
          <p:cNvPr id="29700" name="Slide Number Placeholder 3"/>
          <p:cNvSpPr>
            <a:spLocks noGrp="1"/>
          </p:cNvSpPr>
          <p:nvPr>
            <p:ph type="sldNum" sz="quarter" idx="12"/>
          </p:nvPr>
        </p:nvSpPr>
        <p:spPr bwMode="auto">
          <a:xfrm>
            <a:off x="6553200" y="6356350"/>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A5ABC68-74DC-40ED-81D4-8D4B1E7A5C53}" type="slidenum">
              <a:rPr lang="en-US" altLang="en-US" smtClean="0">
                <a:solidFill>
                  <a:srgbClr val="898989"/>
                </a:solidFill>
                <a:latin typeface="Calibri" panose="020F0502020204030204" pitchFamily="34" charset="0"/>
              </a:rPr>
              <a:pPr/>
              <a:t>41</a:t>
            </a:fld>
            <a:endParaRPr lang="en-US" altLang="en-US">
              <a:solidFill>
                <a:srgbClr val="898989"/>
              </a:solidFill>
              <a:latin typeface="Calibri" panose="020F0502020204030204" pitchFamily="34" charset="0"/>
            </a:endParaRPr>
          </a:p>
        </p:txBody>
      </p:sp>
      <p:pic>
        <p:nvPicPr>
          <p:cNvPr id="29701" name="Picture 8" descr="Resultado da imagem para clipart de equilíbrio da privacidad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4687" y="1317950"/>
            <a:ext cx="2119313"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2" name="Picture 7" descr="Resultado da imagem para clipart de invasão de privacidad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24687" y="461"/>
            <a:ext cx="2119313"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Resultado da imagem para clipart de intrusão">
            <a:extLst>
              <a:ext uri="{FF2B5EF4-FFF2-40B4-BE49-F238E27FC236}">
                <a16:creationId xmlns:a16="http://schemas.microsoft.com/office/drawing/2014/main" id="{76F99A0A-6064-4E99-B13C-236A3755EE2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7550" y="2937037"/>
            <a:ext cx="2076450"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0" descr="Resultado da imagem para clipart de privacidade de espionagem da autoridade legal">
            <a:extLst>
              <a:ext uri="{FF2B5EF4-FFF2-40B4-BE49-F238E27FC236}">
                <a16:creationId xmlns:a16="http://schemas.microsoft.com/office/drawing/2014/main" id="{9CF94B2A-C8A7-44D7-A201-0F8C7D104AA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13397" y="4797100"/>
            <a:ext cx="1980916"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pt-PT" b="1"/>
              <a:t>Medidas de privacidade</a:t>
            </a:r>
          </a:p>
        </p:txBody>
      </p:sp>
      <p:sp>
        <p:nvSpPr>
          <p:cNvPr id="31747" name="Content Placeholder 2"/>
          <p:cNvSpPr>
            <a:spLocks noGrp="1"/>
          </p:cNvSpPr>
          <p:nvPr>
            <p:ph idx="1"/>
          </p:nvPr>
        </p:nvSpPr>
        <p:spPr>
          <a:xfrm>
            <a:off x="457200" y="1265238"/>
            <a:ext cx="6632575" cy="4525962"/>
          </a:xfrm>
        </p:spPr>
        <p:txBody>
          <a:bodyPr/>
          <a:lstStyle/>
          <a:p>
            <a:pPr algn="just"/>
            <a:r>
              <a:rPr lang="pt-PT" sz="3000" dirty="0"/>
              <a:t>As medidas podem incluir:</a:t>
            </a:r>
          </a:p>
          <a:p>
            <a:pPr lvl="1" algn="just"/>
            <a:r>
              <a:rPr lang="pt-PT" sz="3000" b="1" dirty="0">
                <a:solidFill>
                  <a:srgbClr val="FF0000"/>
                </a:solidFill>
              </a:rPr>
              <a:t>Limitar o acesso</a:t>
            </a:r>
            <a:r>
              <a:rPr lang="pt-PT" sz="3000" dirty="0"/>
              <a:t> a provas eletrónicas obtidas para </a:t>
            </a:r>
            <a:r>
              <a:rPr lang="pt-PT" sz="3000" b="1" dirty="0">
                <a:solidFill>
                  <a:srgbClr val="FF0000"/>
                </a:solidFill>
              </a:rPr>
              <a:t>pessoas, dados ou comunicações específicos</a:t>
            </a:r>
          </a:p>
          <a:p>
            <a:pPr lvl="1" algn="just"/>
            <a:r>
              <a:rPr lang="pt-PT" sz="3000" b="1" dirty="0" err="1">
                <a:solidFill>
                  <a:srgbClr val="FF0000"/>
                </a:solidFill>
              </a:rPr>
              <a:t>Devolver/destruir</a:t>
            </a:r>
            <a:r>
              <a:rPr lang="pt-PT" sz="3000" b="1" dirty="0">
                <a:solidFill>
                  <a:srgbClr val="FF0000"/>
                </a:solidFill>
              </a:rPr>
              <a:t> cópias</a:t>
            </a:r>
            <a:r>
              <a:rPr lang="pt-PT" sz="3000" dirty="0"/>
              <a:t> de provas eletrónicas que, após serem obtidas, são consideradas irrelevantes para a investigação</a:t>
            </a:r>
          </a:p>
          <a:p>
            <a:pPr lvl="1" algn="just"/>
            <a:r>
              <a:rPr lang="pt-PT" sz="3000" b="1" dirty="0">
                <a:solidFill>
                  <a:srgbClr val="FF0000"/>
                </a:solidFill>
              </a:rPr>
              <a:t>Informações a terceiros</a:t>
            </a:r>
            <a:r>
              <a:rPr lang="pt-PT" sz="3000" dirty="0">
                <a:solidFill>
                  <a:srgbClr val="FF0000"/>
                </a:solidFill>
              </a:rPr>
              <a:t> </a:t>
            </a:r>
            <a:r>
              <a:rPr lang="pt-PT" sz="3000" dirty="0"/>
              <a:t>(somente quando apropriado)</a:t>
            </a:r>
          </a:p>
        </p:txBody>
      </p:sp>
      <p:sp>
        <p:nvSpPr>
          <p:cNvPr id="3174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B8808D6-E107-4B92-8344-EC7B47B82880}" type="slidenum">
              <a:rPr lang="en-US" altLang="en-US">
                <a:solidFill>
                  <a:srgbClr val="898989"/>
                </a:solidFill>
                <a:latin typeface="Calibri" panose="020F0502020204030204" pitchFamily="34" charset="0"/>
              </a:rPr>
              <a:pPr/>
              <a:t>42</a:t>
            </a:fld>
            <a:endParaRPr lang="en-US" altLang="en-US">
              <a:solidFill>
                <a:srgbClr val="898989"/>
              </a:solidFill>
              <a:latin typeface="Calibri" panose="020F0502020204030204" pitchFamily="34" charset="0"/>
            </a:endParaRPr>
          </a:p>
        </p:txBody>
      </p:sp>
      <p:pic>
        <p:nvPicPr>
          <p:cNvPr id="31749" name="Picture 6" descr="Resultado da imagem para clipart restrito de acesso"/>
          <p:cNvPicPr>
            <a:picLocks noChangeAspect="1" noChangeArrowheads="1"/>
          </p:cNvPicPr>
          <p:nvPr/>
        </p:nvPicPr>
        <p:blipFill>
          <a:blip r:embed="rId3">
            <a:extLst>
              <a:ext uri="{28A0092B-C50C-407E-A947-70E740481C1C}">
                <a14:useLocalDpi xmlns:a14="http://schemas.microsoft.com/office/drawing/2010/main" val="0"/>
              </a:ext>
            </a:extLst>
          </a:blip>
          <a:srcRect b="12560"/>
          <a:stretch>
            <a:fillRect/>
          </a:stretch>
        </p:blipFill>
        <p:spPr bwMode="auto">
          <a:xfrm>
            <a:off x="7358063" y="1870075"/>
            <a:ext cx="1546225" cy="90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Picture 6" descr="Resultado da imagem para clipart de destruição de cópias de prova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43775" y="3457575"/>
            <a:ext cx="1560513"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40742-E1B2-4264-B821-05F2D2CCF4EB}"/>
              </a:ext>
            </a:extLst>
          </p:cNvPr>
          <p:cNvSpPr>
            <a:spLocks noGrp="1"/>
          </p:cNvSpPr>
          <p:nvPr>
            <p:ph type="title"/>
          </p:nvPr>
        </p:nvSpPr>
        <p:spPr/>
        <p:txBody>
          <a:bodyPr/>
          <a:lstStyle/>
          <a:p>
            <a:r>
              <a:rPr lang="pt-PT" b="1"/>
              <a:t>Estudos de caso: Garantias de privacidade</a:t>
            </a:r>
          </a:p>
        </p:txBody>
      </p:sp>
      <p:sp>
        <p:nvSpPr>
          <p:cNvPr id="4" name="Slide Number Placeholder 3">
            <a:extLst>
              <a:ext uri="{FF2B5EF4-FFF2-40B4-BE49-F238E27FC236}">
                <a16:creationId xmlns:a16="http://schemas.microsoft.com/office/drawing/2014/main" id="{CA1942DD-FDFD-4ED6-B3F2-6729F34D86AF}"/>
              </a:ext>
            </a:extLst>
          </p:cNvPr>
          <p:cNvSpPr>
            <a:spLocks noGrp="1"/>
          </p:cNvSpPr>
          <p:nvPr>
            <p:ph type="sldNum" sz="quarter" idx="12"/>
          </p:nvPr>
        </p:nvSpPr>
        <p:spPr/>
        <p:txBody>
          <a:bodyPr/>
          <a:lstStyle/>
          <a:p>
            <a:fld id="{385311C2-2F51-4DAB-A587-301D32DA086D}" type="slidenum">
              <a:rPr lang="en-US" altLang="en-US" smtClean="0"/>
              <a:pPr/>
              <a:t>43</a:t>
            </a:fld>
            <a:endParaRPr lang="en-US" altLang="en-US"/>
          </a:p>
        </p:txBody>
      </p:sp>
      <p:sp>
        <p:nvSpPr>
          <p:cNvPr id="6" name="Rectangle 3">
            <a:extLst>
              <a:ext uri="{FF2B5EF4-FFF2-40B4-BE49-F238E27FC236}">
                <a16:creationId xmlns:a16="http://schemas.microsoft.com/office/drawing/2014/main" id="{A12E200A-2A84-4F32-9F8F-395550A2E5EC}"/>
              </a:ext>
            </a:extLst>
          </p:cNvPr>
          <p:cNvSpPr txBox="1">
            <a:spLocks/>
          </p:cNvSpPr>
          <p:nvPr/>
        </p:nvSpPr>
        <p:spPr bwMode="auto">
          <a:xfrm>
            <a:off x="457200" y="1603513"/>
            <a:ext cx="8229600" cy="407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endParaRPr lang="en-US" altLang="sr-Latn-RS" dirty="0"/>
          </a:p>
          <a:p>
            <a:pPr algn="just" eaLnBrk="1" hangingPunct="1"/>
            <a:r>
              <a:rPr lang="pt-PT" dirty="0"/>
              <a:t>Dados a serem recolhidos limitados ao número da conta bancária 23568974 </a:t>
            </a:r>
          </a:p>
          <a:p>
            <a:pPr algn="just" eaLnBrk="1" hangingPunct="1"/>
            <a:endParaRPr lang="en-US" altLang="sr-Latn-RS" dirty="0"/>
          </a:p>
          <a:p>
            <a:pPr algn="just" eaLnBrk="1" hangingPunct="1"/>
            <a:r>
              <a:rPr lang="pt-PT" dirty="0"/>
              <a:t>Acesso limitado a dados informáticos relacionados com subscritores e </a:t>
            </a:r>
            <a:r>
              <a:rPr lang="pt-PT" dirty="0" err="1"/>
              <a:t>transações</a:t>
            </a:r>
            <a:endParaRPr lang="pt-PT" dirty="0"/>
          </a:p>
        </p:txBody>
      </p:sp>
    </p:spTree>
    <p:extLst>
      <p:ext uri="{BB962C8B-B14F-4D97-AF65-F5344CB8AC3E}">
        <p14:creationId xmlns:p14="http://schemas.microsoft.com/office/powerpoint/2010/main" val="341087409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pt-PT" b="1"/>
              <a:t>Teste de Proporcionalidade</a:t>
            </a:r>
          </a:p>
        </p:txBody>
      </p:sp>
      <p:sp>
        <p:nvSpPr>
          <p:cNvPr id="33795" name="Content Placeholder 2"/>
          <p:cNvSpPr>
            <a:spLocks noGrp="1"/>
          </p:cNvSpPr>
          <p:nvPr>
            <p:ph idx="1"/>
          </p:nvPr>
        </p:nvSpPr>
        <p:spPr>
          <a:xfrm>
            <a:off x="457200" y="1543533"/>
            <a:ext cx="6680579" cy="4525962"/>
          </a:xfrm>
        </p:spPr>
        <p:txBody>
          <a:bodyPr/>
          <a:lstStyle/>
          <a:p>
            <a:pPr algn="just"/>
            <a:r>
              <a:rPr lang="pt-PT" sz="2800" dirty="0"/>
              <a:t>O efeito da medida aplicada deve ser proporcional ao que se pretende alcançar com a medida</a:t>
            </a:r>
          </a:p>
          <a:p>
            <a:pPr algn="just"/>
            <a:r>
              <a:rPr lang="pt-PT" sz="2800" dirty="0"/>
              <a:t>Como exemplos, considere se:</a:t>
            </a:r>
          </a:p>
          <a:p>
            <a:pPr marL="857250" lvl="1" indent="-457200" algn="just">
              <a:defRPr/>
            </a:pPr>
            <a:r>
              <a:rPr lang="pt-PT" sz="2400" b="1" dirty="0">
                <a:solidFill>
                  <a:srgbClr val="FF0000"/>
                </a:solidFill>
                <a:cs typeface="Arial" panose="020B0604020202020204" pitchFamily="34" charset="0"/>
              </a:rPr>
              <a:t>O impacto </a:t>
            </a:r>
            <a:r>
              <a:rPr lang="pt-PT" sz="2400" dirty="0">
                <a:solidFill>
                  <a:srgbClr val="FF0000"/>
                </a:solidFill>
              </a:rPr>
              <a:t>da apreensão dos seus sistemas informáticos </a:t>
            </a:r>
            <a:r>
              <a:rPr lang="pt-PT" sz="2400" b="1" dirty="0">
                <a:solidFill>
                  <a:srgbClr val="FF0000"/>
                </a:solidFill>
                <a:cs typeface="Arial" panose="020B0604020202020204" pitchFamily="34" charset="0"/>
              </a:rPr>
              <a:t>sobre os negócios</a:t>
            </a:r>
            <a:r>
              <a:rPr lang="pt-PT" sz="2400" dirty="0"/>
              <a:t> é </a:t>
            </a:r>
            <a:r>
              <a:rPr lang="pt-PT" sz="2400" b="1" dirty="0">
                <a:solidFill>
                  <a:srgbClr val="FF0000"/>
                </a:solidFill>
                <a:cs typeface="Arial" panose="020B0604020202020204" pitchFamily="34" charset="0"/>
              </a:rPr>
              <a:t>superado pelas provas incriminatórias</a:t>
            </a:r>
            <a:r>
              <a:rPr lang="pt-PT" sz="2400" dirty="0"/>
              <a:t> nele armazenadas.</a:t>
            </a:r>
          </a:p>
          <a:p>
            <a:pPr lvl="1" algn="just"/>
            <a:r>
              <a:rPr lang="pt-PT" sz="2400" b="1" dirty="0">
                <a:solidFill>
                  <a:srgbClr val="FF0000"/>
                </a:solidFill>
              </a:rPr>
              <a:t>A intromissão de interceptar a comunicação privada especificada</a:t>
            </a:r>
            <a:r>
              <a:rPr lang="pt-PT" sz="2400" dirty="0"/>
              <a:t> pode ajudar a </a:t>
            </a:r>
            <a:r>
              <a:rPr lang="pt-PT" sz="2400" b="1" dirty="0">
                <a:solidFill>
                  <a:srgbClr val="FF0000"/>
                </a:solidFill>
              </a:rPr>
              <a:t>impedir a prática de crime grave</a:t>
            </a:r>
          </a:p>
        </p:txBody>
      </p:sp>
      <p:sp>
        <p:nvSpPr>
          <p:cNvPr id="3379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E9DD603-05E7-44E5-8818-A3508CB9E390}" type="slidenum">
              <a:rPr lang="en-US" altLang="en-US">
                <a:solidFill>
                  <a:srgbClr val="898989"/>
                </a:solidFill>
                <a:latin typeface="Calibri" panose="020F0502020204030204" pitchFamily="34" charset="0"/>
              </a:rPr>
              <a:pPr/>
              <a:t>44</a:t>
            </a:fld>
            <a:endParaRPr lang="en-US" altLang="en-US">
              <a:solidFill>
                <a:srgbClr val="898989"/>
              </a:solidFill>
              <a:latin typeface="Calibri" panose="020F0502020204030204" pitchFamily="34" charset="0"/>
            </a:endParaRPr>
          </a:p>
        </p:txBody>
      </p:sp>
      <p:pic>
        <p:nvPicPr>
          <p:cNvPr id="33797" name="Picture 8" descr="Resultado da imagem para clipart de proporcionalidad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23138" y="1277938"/>
            <a:ext cx="1820862" cy="215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40742-E1B2-4264-B821-05F2D2CCF4EB}"/>
              </a:ext>
            </a:extLst>
          </p:cNvPr>
          <p:cNvSpPr>
            <a:spLocks noGrp="1"/>
          </p:cNvSpPr>
          <p:nvPr>
            <p:ph type="title"/>
          </p:nvPr>
        </p:nvSpPr>
        <p:spPr/>
        <p:txBody>
          <a:bodyPr/>
          <a:lstStyle/>
          <a:p>
            <a:r>
              <a:rPr lang="pt-PT" b="1" dirty="0"/>
              <a:t>Estudos de caso: Peso dos factores de proporcionalidade</a:t>
            </a:r>
          </a:p>
        </p:txBody>
      </p:sp>
      <p:sp>
        <p:nvSpPr>
          <p:cNvPr id="4" name="Slide Number Placeholder 3">
            <a:extLst>
              <a:ext uri="{FF2B5EF4-FFF2-40B4-BE49-F238E27FC236}">
                <a16:creationId xmlns:a16="http://schemas.microsoft.com/office/drawing/2014/main" id="{CA1942DD-FDFD-4ED6-B3F2-6729F34D86AF}"/>
              </a:ext>
            </a:extLst>
          </p:cNvPr>
          <p:cNvSpPr>
            <a:spLocks noGrp="1"/>
          </p:cNvSpPr>
          <p:nvPr>
            <p:ph type="sldNum" sz="quarter" idx="12"/>
          </p:nvPr>
        </p:nvSpPr>
        <p:spPr/>
        <p:txBody>
          <a:bodyPr/>
          <a:lstStyle/>
          <a:p>
            <a:fld id="{385311C2-2F51-4DAB-A587-301D32DA086D}" type="slidenum">
              <a:rPr lang="en-US" altLang="en-US" smtClean="0"/>
              <a:pPr/>
              <a:t>45</a:t>
            </a:fld>
            <a:endParaRPr lang="en-US" altLang="en-US"/>
          </a:p>
        </p:txBody>
      </p:sp>
      <p:sp>
        <p:nvSpPr>
          <p:cNvPr id="6" name="Rectangle 3">
            <a:extLst>
              <a:ext uri="{FF2B5EF4-FFF2-40B4-BE49-F238E27FC236}">
                <a16:creationId xmlns:a16="http://schemas.microsoft.com/office/drawing/2014/main" id="{A12E200A-2A84-4F32-9F8F-395550A2E5EC}"/>
              </a:ext>
            </a:extLst>
          </p:cNvPr>
          <p:cNvSpPr txBox="1">
            <a:spLocks/>
          </p:cNvSpPr>
          <p:nvPr/>
        </p:nvSpPr>
        <p:spPr bwMode="auto">
          <a:xfrm>
            <a:off x="457200" y="1417638"/>
            <a:ext cx="8229600" cy="4938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endParaRPr lang="en-US" altLang="sr-Latn-RS" sz="2800" dirty="0"/>
          </a:p>
          <a:p>
            <a:pPr algn="just" eaLnBrk="1" hangingPunct="1"/>
            <a:r>
              <a:rPr lang="pt-PT" sz="2800" dirty="0"/>
              <a:t>Valor adicionado à investigação contra o impacto na Agência </a:t>
            </a:r>
            <a:r>
              <a:rPr lang="pt-PT" sz="2800" dirty="0" err="1"/>
              <a:t>Ostland</a:t>
            </a:r>
            <a:endParaRPr lang="pt-PT" sz="2800" dirty="0"/>
          </a:p>
          <a:p>
            <a:pPr lvl="1" algn="just" eaLnBrk="1" hangingPunct="1"/>
            <a:r>
              <a:rPr lang="pt-PT" sz="2400" dirty="0"/>
              <a:t>Tempo de inatividade limitado do servidor da Agência </a:t>
            </a:r>
            <a:r>
              <a:rPr lang="pt-PT" sz="2400" dirty="0" err="1"/>
              <a:t>Ostland</a:t>
            </a:r>
            <a:endParaRPr lang="pt-PT" sz="2400" dirty="0"/>
          </a:p>
          <a:p>
            <a:pPr lvl="1" algn="just" eaLnBrk="1" hangingPunct="1"/>
            <a:r>
              <a:rPr lang="pt-PT" sz="2400" dirty="0"/>
              <a:t>Tempo de inatividade a limitar fora do horário comercial normal</a:t>
            </a:r>
          </a:p>
          <a:p>
            <a:pPr lvl="1" algn="just" eaLnBrk="1" hangingPunct="1"/>
            <a:r>
              <a:rPr lang="pt-PT" sz="2400" dirty="0"/>
              <a:t>Tentativa total de isolar dados relacionados com a conta bancária de destino</a:t>
            </a:r>
          </a:p>
          <a:p>
            <a:pPr lvl="1" algn="just" eaLnBrk="1" hangingPunct="1"/>
            <a:r>
              <a:rPr lang="pt-PT" sz="2400" dirty="0"/>
              <a:t>A Agência </a:t>
            </a:r>
            <a:r>
              <a:rPr lang="pt-PT" sz="2400" dirty="0" err="1"/>
              <a:t>Ostland</a:t>
            </a:r>
            <a:r>
              <a:rPr lang="pt-PT" sz="2400" dirty="0"/>
              <a:t> possui apenas provas que permitem a identificação de titulares de contas bancárias e transações bancárias</a:t>
            </a:r>
          </a:p>
        </p:txBody>
      </p:sp>
    </p:spTree>
    <p:extLst>
      <p:ext uri="{BB962C8B-B14F-4D97-AF65-F5344CB8AC3E}">
        <p14:creationId xmlns:p14="http://schemas.microsoft.com/office/powerpoint/2010/main" val="74822529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pt-PT" b="1"/>
              <a:t>Privilégio</a:t>
            </a:r>
          </a:p>
        </p:txBody>
      </p:sp>
      <p:sp>
        <p:nvSpPr>
          <p:cNvPr id="34819" name="Content Placeholder 2"/>
          <p:cNvSpPr>
            <a:spLocks noGrp="1"/>
          </p:cNvSpPr>
          <p:nvPr>
            <p:ph idx="1"/>
          </p:nvPr>
        </p:nvSpPr>
        <p:spPr>
          <a:xfrm>
            <a:off x="457200" y="1265238"/>
            <a:ext cx="7828384" cy="4525962"/>
          </a:xfrm>
        </p:spPr>
        <p:txBody>
          <a:bodyPr/>
          <a:lstStyle/>
          <a:p>
            <a:pPr algn="just"/>
            <a:r>
              <a:rPr lang="pt-PT" sz="2800" dirty="0"/>
              <a:t>Os dados informáticos solicitados podem </a:t>
            </a:r>
            <a:r>
              <a:rPr lang="pt-PT" sz="2800" dirty="0" err="1"/>
              <a:t>afetar</a:t>
            </a:r>
            <a:r>
              <a:rPr lang="pt-PT" sz="2800" dirty="0"/>
              <a:t> qualquer privilégio </a:t>
            </a:r>
            <a:r>
              <a:rPr lang="pt-PT" sz="2800" b="1" dirty="0">
                <a:solidFill>
                  <a:srgbClr val="FF0000"/>
                </a:solidFill>
              </a:rPr>
              <a:t>religioso</a:t>
            </a:r>
            <a:r>
              <a:rPr lang="pt-PT" sz="2800" dirty="0"/>
              <a:t>, </a:t>
            </a:r>
            <a:r>
              <a:rPr lang="pt-PT" sz="2800" b="1" dirty="0">
                <a:solidFill>
                  <a:srgbClr val="FF0000"/>
                </a:solidFill>
              </a:rPr>
              <a:t>médico</a:t>
            </a:r>
            <a:r>
              <a:rPr lang="pt-PT" sz="2800" dirty="0">
                <a:solidFill>
                  <a:srgbClr val="FF0000"/>
                </a:solidFill>
              </a:rPr>
              <a:t> </a:t>
            </a:r>
            <a:r>
              <a:rPr lang="pt-PT" sz="2800" dirty="0"/>
              <a:t>ou </a:t>
            </a:r>
            <a:r>
              <a:rPr lang="pt-PT" sz="2800" b="1" dirty="0">
                <a:solidFill>
                  <a:srgbClr val="FF0000"/>
                </a:solidFill>
              </a:rPr>
              <a:t>confidencialidade</a:t>
            </a:r>
            <a:r>
              <a:rPr lang="pt-PT" sz="2800" dirty="0">
                <a:solidFill>
                  <a:srgbClr val="FF0000"/>
                </a:solidFill>
              </a:rPr>
              <a:t> </a:t>
            </a:r>
            <a:r>
              <a:rPr lang="pt-PT" sz="2800" b="1" dirty="0">
                <a:solidFill>
                  <a:srgbClr val="FF0000"/>
                </a:solidFill>
              </a:rPr>
              <a:t>jornalística</a:t>
            </a:r>
            <a:r>
              <a:rPr lang="pt-PT" sz="2800" dirty="0">
                <a:solidFill>
                  <a:srgbClr val="FF0000"/>
                </a:solidFill>
              </a:rPr>
              <a:t> </a:t>
            </a:r>
            <a:r>
              <a:rPr lang="pt-PT" sz="2800" dirty="0"/>
              <a:t>ou </a:t>
            </a:r>
            <a:r>
              <a:rPr lang="pt-PT" sz="2800" b="1" dirty="0">
                <a:solidFill>
                  <a:srgbClr val="FF0000"/>
                </a:solidFill>
              </a:rPr>
              <a:t>legal</a:t>
            </a:r>
            <a:r>
              <a:rPr lang="pt-PT" sz="2800" dirty="0">
                <a:solidFill>
                  <a:srgbClr val="FF0000"/>
                </a:solidFill>
              </a:rPr>
              <a:t> </a:t>
            </a:r>
            <a:r>
              <a:rPr lang="pt-PT" sz="2800" b="1" dirty="0">
                <a:solidFill>
                  <a:srgbClr val="FF0000"/>
                </a:solidFill>
              </a:rPr>
              <a:t>ao abrigo da legislação nacional</a:t>
            </a:r>
          </a:p>
          <a:p>
            <a:pPr algn="just"/>
            <a:endParaRPr lang="en-US" altLang="en-US" sz="2800" b="1" dirty="0">
              <a:solidFill>
                <a:srgbClr val="FF0000"/>
              </a:solidFill>
            </a:endParaRPr>
          </a:p>
          <a:p>
            <a:pPr algn="just"/>
            <a:r>
              <a:rPr lang="pt-PT" sz="2800" dirty="0"/>
              <a:t>Devem ser estabelecidos mais motivos para procurar o acesso a tais dados</a:t>
            </a:r>
          </a:p>
        </p:txBody>
      </p:sp>
      <p:sp>
        <p:nvSpPr>
          <p:cNvPr id="3482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00F44A7-126D-447A-A1DD-5FEAC7E1ABD6}" type="slidenum">
              <a:rPr lang="en-US" altLang="en-US">
                <a:solidFill>
                  <a:srgbClr val="898989"/>
                </a:solidFill>
                <a:latin typeface="Calibri" panose="020F0502020204030204" pitchFamily="34" charset="0"/>
              </a:rPr>
              <a:pPr/>
              <a:t>46</a:t>
            </a:fld>
            <a:endParaRPr lang="en-US" altLang="en-US">
              <a:solidFill>
                <a:srgbClr val="898989"/>
              </a:solidFill>
              <a:latin typeface="Calibri" panose="020F0502020204030204" pitchFamily="34" charset="0"/>
            </a:endParaRPr>
          </a:p>
        </p:txBody>
      </p:sp>
      <p:pic>
        <p:nvPicPr>
          <p:cNvPr id="34821" name="Picture 6" descr="Resultado da imagem para clipart de privilégio lega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3775" y="5334000"/>
            <a:ext cx="4086225" cy="138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a:extLst>
              <a:ext uri="{FF2B5EF4-FFF2-40B4-BE49-F238E27FC236}">
                <a16:creationId xmlns:a16="http://schemas.microsoft.com/office/drawing/2014/main" id="{0A63A482-F355-468C-8593-A69B85EFEA4B}"/>
              </a:ext>
            </a:extLst>
          </p:cNvPr>
          <p:cNvSpPr txBox="1">
            <a:spLocks/>
          </p:cNvSpPr>
          <p:nvPr/>
        </p:nvSpPr>
        <p:spPr bwMode="auto">
          <a:xfrm>
            <a:off x="404813" y="1539875"/>
            <a:ext cx="7289950" cy="4980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r>
              <a:rPr lang="pt-PT" sz="2800" dirty="0"/>
              <a:t>A autoridade competente deve estar ciente da necessidade de garantir a confidencialidade </a:t>
            </a:r>
          </a:p>
          <a:p>
            <a:pPr algn="just" eaLnBrk="1" hangingPunct="1"/>
            <a:endParaRPr lang="en-GB" altLang="sr-Latn-RS" sz="2800" dirty="0"/>
          </a:p>
          <a:p>
            <a:pPr algn="just" eaLnBrk="1" hangingPunct="1"/>
            <a:r>
              <a:rPr lang="pt-PT" sz="2800" dirty="0"/>
              <a:t>Não garantir a confidencialidade pode frustrar uma investigação criminal</a:t>
            </a:r>
          </a:p>
          <a:p>
            <a:pPr algn="just" eaLnBrk="1" hangingPunct="1"/>
            <a:endParaRPr lang="en-GB" altLang="sr-Latn-RS" sz="2800" dirty="0"/>
          </a:p>
          <a:p>
            <a:pPr algn="just" eaLnBrk="1" hangingPunct="1"/>
            <a:r>
              <a:rPr lang="pt-PT" sz="2800" dirty="0"/>
              <a:t>No caso de requerimentos por escrito, o requerimento deve indicar se o pedido, a audiência e/ou o pedido devem ser mantidos confidenciais</a:t>
            </a:r>
          </a:p>
          <a:p>
            <a:pPr algn="just" eaLnBrk="1" hangingPunct="1"/>
            <a:endParaRPr lang="en-GB" altLang="sr-Latn-RS" sz="2800" dirty="0"/>
          </a:p>
        </p:txBody>
      </p:sp>
      <p:sp>
        <p:nvSpPr>
          <p:cNvPr id="2" name="TextBox 1">
            <a:extLst>
              <a:ext uri="{FF2B5EF4-FFF2-40B4-BE49-F238E27FC236}">
                <a16:creationId xmlns:a16="http://schemas.microsoft.com/office/drawing/2014/main" id="{94E35D1F-581C-4DDA-A92C-3FCEFA851D3E}"/>
              </a:ext>
            </a:extLst>
          </p:cNvPr>
          <p:cNvSpPr txBox="1"/>
          <p:nvPr/>
        </p:nvSpPr>
        <p:spPr>
          <a:xfrm>
            <a:off x="404813" y="985837"/>
            <a:ext cx="8229600" cy="554038"/>
          </a:xfrm>
          <a:prstGeom prst="rect">
            <a:avLst/>
          </a:prstGeom>
          <a:noFill/>
        </p:spPr>
        <p:txBody>
          <a:bodyPr>
            <a:spAutoFit/>
          </a:bodyPr>
          <a:lstStyle/>
          <a:p>
            <a:pPr marL="457200" indent="-457200" algn="just">
              <a:buFont typeface="Arial" panose="020B0604020202020204" pitchFamily="34" charset="0"/>
              <a:buChar char="•"/>
              <a:defRPr/>
            </a:pPr>
            <a:endParaRPr lang="en-US" sz="3000" dirty="0">
              <a:latin typeface="+mj-lt"/>
              <a:cs typeface="Arial" panose="020B0604020202020204" pitchFamily="34" charset="0"/>
            </a:endParaRPr>
          </a:p>
        </p:txBody>
      </p:sp>
      <p:sp>
        <p:nvSpPr>
          <p:cNvPr id="31748" name="Title 2">
            <a:extLst>
              <a:ext uri="{FF2B5EF4-FFF2-40B4-BE49-F238E27FC236}">
                <a16:creationId xmlns:a16="http://schemas.microsoft.com/office/drawing/2014/main" id="{9447A29F-F247-42CB-AF36-8401EF2521C7}"/>
              </a:ext>
            </a:extLst>
          </p:cNvPr>
          <p:cNvSpPr>
            <a:spLocks noGrp="1"/>
          </p:cNvSpPr>
          <p:nvPr>
            <p:ph type="title"/>
          </p:nvPr>
        </p:nvSpPr>
        <p:spPr/>
        <p:txBody>
          <a:bodyPr/>
          <a:lstStyle/>
          <a:p>
            <a:r>
              <a:rPr lang="pt-PT" b="1"/>
              <a:t>Confidencialidade</a:t>
            </a:r>
          </a:p>
        </p:txBody>
      </p:sp>
      <p:pic>
        <p:nvPicPr>
          <p:cNvPr id="31749" name="Picture 10" descr="Resultado da imagem para clipart de confidencialidade criminal">
            <a:extLst>
              <a:ext uri="{FF2B5EF4-FFF2-40B4-BE49-F238E27FC236}">
                <a16:creationId xmlns:a16="http://schemas.microsoft.com/office/drawing/2014/main" id="{83C795E4-9993-4E23-AF9F-94038DA172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24592" y="152400"/>
            <a:ext cx="1606695" cy="1608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0" name="Slide Number Placeholder 2">
            <a:extLst>
              <a:ext uri="{FF2B5EF4-FFF2-40B4-BE49-F238E27FC236}">
                <a16:creationId xmlns:a16="http://schemas.microsoft.com/office/drawing/2014/main" id="{C837BB43-F5B3-4F5B-B659-BA420C74D59B}"/>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54985EF8-D1C1-446A-BEE9-31C2E356D63C}" type="slidenum">
              <a:rPr lang="en-US" altLang="en-US" sz="1200" smtClean="0">
                <a:solidFill>
                  <a:srgbClr val="898989"/>
                </a:solidFill>
              </a:rPr>
              <a:pPr>
                <a:spcBef>
                  <a:spcPct val="0"/>
                </a:spcBef>
                <a:buFontTx/>
                <a:buNone/>
              </a:pPr>
              <a:t>47</a:t>
            </a:fld>
            <a:endParaRPr lang="en-US" altLang="en-US" sz="1200">
              <a:solidFill>
                <a:srgbClr val="898989"/>
              </a:solidFill>
            </a:endParaRPr>
          </a:p>
        </p:txBody>
      </p:sp>
    </p:spTree>
    <p:extLst>
      <p:ext uri="{BB962C8B-B14F-4D97-AF65-F5344CB8AC3E}">
        <p14:creationId xmlns:p14="http://schemas.microsoft.com/office/powerpoint/2010/main" val="216742681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a:extLst>
              <a:ext uri="{FF2B5EF4-FFF2-40B4-BE49-F238E27FC236}">
                <a16:creationId xmlns:a16="http://schemas.microsoft.com/office/drawing/2014/main" id="{C94C16D0-4B19-48D5-A37D-BA30EAD00631}"/>
              </a:ext>
            </a:extLst>
          </p:cNvPr>
          <p:cNvSpPr txBox="1">
            <a:spLocks/>
          </p:cNvSpPr>
          <p:nvPr/>
        </p:nvSpPr>
        <p:spPr bwMode="auto">
          <a:xfrm>
            <a:off x="350838" y="1460500"/>
            <a:ext cx="8515350"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r>
              <a:rPr lang="pt-PT" sz="3000"/>
              <a:t>A Convenção de Budapeste exige confidencialidade no que diz respeito à realização de certos procedimentos: </a:t>
            </a:r>
          </a:p>
        </p:txBody>
      </p:sp>
      <p:sp>
        <p:nvSpPr>
          <p:cNvPr id="2" name="TextBox 1">
            <a:extLst>
              <a:ext uri="{FF2B5EF4-FFF2-40B4-BE49-F238E27FC236}">
                <a16:creationId xmlns:a16="http://schemas.microsoft.com/office/drawing/2014/main" id="{45398143-F33D-4612-93BA-43195BD73DAD}"/>
              </a:ext>
            </a:extLst>
          </p:cNvPr>
          <p:cNvSpPr txBox="1"/>
          <p:nvPr/>
        </p:nvSpPr>
        <p:spPr>
          <a:xfrm>
            <a:off x="776288" y="3046413"/>
            <a:ext cx="8229600" cy="554037"/>
          </a:xfrm>
          <a:prstGeom prst="rect">
            <a:avLst/>
          </a:prstGeom>
          <a:noFill/>
        </p:spPr>
        <p:txBody>
          <a:bodyPr>
            <a:spAutoFit/>
          </a:bodyPr>
          <a:lstStyle/>
          <a:p>
            <a:pPr marL="457200" indent="-457200" algn="just">
              <a:buFont typeface="Arial" panose="020B0604020202020204" pitchFamily="34" charset="0"/>
              <a:buChar char="•"/>
              <a:defRPr/>
            </a:pPr>
            <a:endParaRPr lang="en-US" sz="3000" dirty="0">
              <a:latin typeface="+mj-lt"/>
              <a:cs typeface="Arial" panose="020B0604020202020204" pitchFamily="34" charset="0"/>
            </a:endParaRPr>
          </a:p>
        </p:txBody>
      </p:sp>
      <p:sp>
        <p:nvSpPr>
          <p:cNvPr id="33796" name="Title 2">
            <a:extLst>
              <a:ext uri="{FF2B5EF4-FFF2-40B4-BE49-F238E27FC236}">
                <a16:creationId xmlns:a16="http://schemas.microsoft.com/office/drawing/2014/main" id="{B7C6D193-E0E9-45FF-8071-A4775715CF4A}"/>
              </a:ext>
            </a:extLst>
          </p:cNvPr>
          <p:cNvSpPr>
            <a:spLocks noGrp="1"/>
          </p:cNvSpPr>
          <p:nvPr>
            <p:ph type="title"/>
          </p:nvPr>
        </p:nvSpPr>
        <p:spPr/>
        <p:txBody>
          <a:bodyPr/>
          <a:lstStyle/>
          <a:p>
            <a:r>
              <a:rPr lang="pt-PT" b="1"/>
              <a:t>Confidencialidade</a:t>
            </a:r>
          </a:p>
        </p:txBody>
      </p:sp>
      <p:pic>
        <p:nvPicPr>
          <p:cNvPr id="33797" name="Picture 3">
            <a:extLst>
              <a:ext uri="{FF2B5EF4-FFF2-40B4-BE49-F238E27FC236}">
                <a16:creationId xmlns:a16="http://schemas.microsoft.com/office/drawing/2014/main" id="{FEFE7A8C-4B95-4419-ACE7-FD27974E77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167063"/>
            <a:ext cx="9144000" cy="104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8" name="Picture 4">
            <a:extLst>
              <a:ext uri="{FF2B5EF4-FFF2-40B4-BE49-F238E27FC236}">
                <a16:creationId xmlns:a16="http://schemas.microsoft.com/office/drawing/2014/main" id="{08BEDF95-6808-40D5-9433-75F19F45DE2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4330700"/>
            <a:ext cx="9144000"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9" name="Picture 5">
            <a:extLst>
              <a:ext uri="{FF2B5EF4-FFF2-40B4-BE49-F238E27FC236}">
                <a16:creationId xmlns:a16="http://schemas.microsoft.com/office/drawing/2014/main" id="{73D83351-7B1A-4308-BED4-2C9DF7E9250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5370513"/>
            <a:ext cx="9144000"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0" name="Slide Number Placeholder 2">
            <a:extLst>
              <a:ext uri="{FF2B5EF4-FFF2-40B4-BE49-F238E27FC236}">
                <a16:creationId xmlns:a16="http://schemas.microsoft.com/office/drawing/2014/main" id="{3A79A9F6-0A45-4703-87C4-FE162403D61E}"/>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DA36D3E1-5FC8-453D-95C8-BDA9A9E8B5FE}" type="slidenum">
              <a:rPr lang="en-US" altLang="en-US" sz="1200" smtClean="0">
                <a:solidFill>
                  <a:srgbClr val="898989"/>
                </a:solidFill>
              </a:rPr>
              <a:pPr>
                <a:spcBef>
                  <a:spcPct val="0"/>
                </a:spcBef>
                <a:buFontTx/>
                <a:buNone/>
              </a:pPr>
              <a:t>48</a:t>
            </a:fld>
            <a:endParaRPr lang="en-US" altLang="en-US" sz="1200">
              <a:solidFill>
                <a:srgbClr val="898989"/>
              </a:solidFill>
            </a:endParaRPr>
          </a:p>
        </p:txBody>
      </p:sp>
    </p:spTree>
    <p:extLst>
      <p:ext uri="{BB962C8B-B14F-4D97-AF65-F5344CB8AC3E}">
        <p14:creationId xmlns:p14="http://schemas.microsoft.com/office/powerpoint/2010/main" val="382172850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3">
            <a:extLst>
              <a:ext uri="{FF2B5EF4-FFF2-40B4-BE49-F238E27FC236}">
                <a16:creationId xmlns:a16="http://schemas.microsoft.com/office/drawing/2014/main" id="{42086428-ECB8-4AE3-A9DE-1CD59544849B}"/>
              </a:ext>
            </a:extLst>
          </p:cNvPr>
          <p:cNvSpPr txBox="1">
            <a:spLocks/>
          </p:cNvSpPr>
          <p:nvPr/>
        </p:nvSpPr>
        <p:spPr bwMode="auto">
          <a:xfrm>
            <a:off x="350838" y="1643270"/>
            <a:ext cx="7965026" cy="5154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r>
              <a:rPr lang="pt-PT" sz="2800" dirty="0"/>
              <a:t>Pedido e autorização para ser mantido confidencial, em particular do titular da conta bancária "United </a:t>
            </a:r>
            <a:r>
              <a:rPr lang="pt-PT" sz="2800" dirty="0" err="1"/>
              <a:t>Bank</a:t>
            </a:r>
            <a:r>
              <a:rPr lang="pt-PT" sz="2800" dirty="0"/>
              <a:t> </a:t>
            </a:r>
            <a:r>
              <a:rPr lang="pt-PT" sz="2800" dirty="0" err="1"/>
              <a:t>Printing</a:t>
            </a:r>
            <a:r>
              <a:rPr lang="pt-PT" sz="2800" dirty="0"/>
              <a:t> </a:t>
            </a:r>
            <a:r>
              <a:rPr lang="pt-PT" sz="2800" dirty="0" err="1"/>
              <a:t>Ostland</a:t>
            </a:r>
            <a:r>
              <a:rPr lang="pt-PT" sz="2800" dirty="0"/>
              <a:t>"</a:t>
            </a:r>
          </a:p>
          <a:p>
            <a:pPr algn="just" eaLnBrk="1" hangingPunct="1"/>
            <a:endParaRPr lang="en-US" altLang="sr-Latn-RS" sz="2800" dirty="0"/>
          </a:p>
          <a:p>
            <a:pPr algn="just" eaLnBrk="1" hangingPunct="1"/>
            <a:r>
              <a:rPr lang="pt-PT" sz="2800" dirty="0"/>
              <a:t>A notificação do titular da conta pode resultar na dissipação do processo criminoso</a:t>
            </a:r>
          </a:p>
          <a:p>
            <a:pPr algn="just" eaLnBrk="1" hangingPunct="1"/>
            <a:endParaRPr lang="en-US" altLang="sr-Latn-RS" sz="2800" dirty="0"/>
          </a:p>
          <a:p>
            <a:pPr algn="just" eaLnBrk="1" hangingPunct="1"/>
            <a:r>
              <a:rPr lang="pt-PT" sz="2800" dirty="0"/>
              <a:t>Nenhum aviso de ordem para qualquer pessoa, exceto o </a:t>
            </a:r>
            <a:r>
              <a:rPr lang="pt-PT" sz="2800" dirty="0" err="1"/>
              <a:t>Diretor</a:t>
            </a:r>
            <a:r>
              <a:rPr lang="pt-PT" sz="2800" dirty="0"/>
              <a:t> Técnico da Agência </a:t>
            </a:r>
            <a:r>
              <a:rPr lang="pt-PT" sz="2800" dirty="0" err="1"/>
              <a:t>Ostland</a:t>
            </a:r>
            <a:r>
              <a:rPr lang="pt-PT" sz="2800" dirty="0"/>
              <a:t> com condição de confidencialidade </a:t>
            </a:r>
          </a:p>
        </p:txBody>
      </p:sp>
      <p:sp>
        <p:nvSpPr>
          <p:cNvPr id="37891" name="Title 2">
            <a:extLst>
              <a:ext uri="{FF2B5EF4-FFF2-40B4-BE49-F238E27FC236}">
                <a16:creationId xmlns:a16="http://schemas.microsoft.com/office/drawing/2014/main" id="{43378725-8555-4778-8094-07B465698704}"/>
              </a:ext>
            </a:extLst>
          </p:cNvPr>
          <p:cNvSpPr>
            <a:spLocks noGrp="1"/>
          </p:cNvSpPr>
          <p:nvPr>
            <p:ph type="title"/>
          </p:nvPr>
        </p:nvSpPr>
        <p:spPr/>
        <p:txBody>
          <a:bodyPr/>
          <a:lstStyle/>
          <a:p>
            <a:r>
              <a:rPr lang="pt-PT" b="1"/>
              <a:t>Estudos de caso: Confidencialidade</a:t>
            </a:r>
          </a:p>
        </p:txBody>
      </p:sp>
      <p:sp>
        <p:nvSpPr>
          <p:cNvPr id="37892" name="Slide Number Placeholder 2">
            <a:extLst>
              <a:ext uri="{FF2B5EF4-FFF2-40B4-BE49-F238E27FC236}">
                <a16:creationId xmlns:a16="http://schemas.microsoft.com/office/drawing/2014/main" id="{EAFB59A2-47AC-4C67-9697-EE7B7CFDA3AC}"/>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pt-PT" sz="1200">
                <a:solidFill>
                  <a:srgbClr val="898989"/>
                </a:solidFill>
              </a:rPr>
              <a:t>!</a:t>
            </a:r>
            <a:fld id="{2D211980-9FA5-431A-9663-036BE97F103A}" type="slidenum">
              <a:rPr lang="en-US" altLang="en-US" sz="1200" smtClean="0">
                <a:solidFill>
                  <a:srgbClr val="898989"/>
                </a:solidFill>
              </a:rPr>
              <a:pPr>
                <a:spcBef>
                  <a:spcPct val="0"/>
                </a:spcBef>
                <a:buFontTx/>
                <a:buNone/>
              </a:pPr>
              <a:t>49</a:t>
            </a:fld>
            <a:endParaRPr lang="en-US" altLang="en-US" sz="1200">
              <a:solidFill>
                <a:srgbClr val="898989"/>
              </a:solidFill>
            </a:endParaRPr>
          </a:p>
        </p:txBody>
      </p:sp>
    </p:spTree>
    <p:extLst>
      <p:ext uri="{BB962C8B-B14F-4D97-AF65-F5344CB8AC3E}">
        <p14:creationId xmlns:p14="http://schemas.microsoft.com/office/powerpoint/2010/main" val="25123401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p:cNvSpPr>
          <p:nvPr>
            <p:ph type="title"/>
          </p:nvPr>
        </p:nvSpPr>
        <p:spPr>
          <a:xfrm>
            <a:off x="350838" y="317500"/>
            <a:ext cx="8229600" cy="1143000"/>
          </a:xfrm>
        </p:spPr>
        <p:txBody>
          <a:bodyPr/>
          <a:lstStyle/>
          <a:p>
            <a:r>
              <a:rPr lang="en-US" altLang="pt-PT" b="1">
                <a:solidFill>
                  <a:srgbClr val="000000"/>
                </a:solidFill>
              </a:rPr>
              <a:t>Poderes Processuais.</a:t>
            </a:r>
          </a:p>
        </p:txBody>
      </p:sp>
      <p:sp>
        <p:nvSpPr>
          <p:cNvPr id="6147" name="Rectangle 3"/>
          <p:cNvSpPr txBox="1">
            <a:spLocks/>
          </p:cNvSpPr>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charset="0"/>
              <a:buChar char="•"/>
              <a:defRPr sz="3200">
                <a:solidFill>
                  <a:schemeClr val="tx1"/>
                </a:solidFill>
                <a:latin typeface="Calibri" pitchFamily="34" charset="0"/>
                <a:ea typeface="MS PGothic" pitchFamily="34" charset="-128"/>
              </a:defRPr>
            </a:lvl1pPr>
            <a:lvl2pPr marL="742950" indent="-285750">
              <a:spcBef>
                <a:spcPct val="20000"/>
              </a:spcBef>
              <a:buFont typeface="Arial" charset="0"/>
              <a:buChar char="–"/>
              <a:defRPr sz="2800">
                <a:solidFill>
                  <a:schemeClr val="tx1"/>
                </a:solidFill>
                <a:latin typeface="Calibri" pitchFamily="34" charset="0"/>
                <a:ea typeface="MS PGothic" pitchFamily="34" charset="-128"/>
              </a:defRPr>
            </a:lvl2pPr>
            <a:lvl3pPr marL="1143000" indent="-228600">
              <a:spcBef>
                <a:spcPct val="20000"/>
              </a:spcBef>
              <a:buFont typeface="Arial" charset="0"/>
              <a:buChar char="•"/>
              <a:defRPr sz="2400">
                <a:solidFill>
                  <a:schemeClr val="tx1"/>
                </a:solidFill>
                <a:latin typeface="Calibri" pitchFamily="34" charset="0"/>
                <a:ea typeface="MS PGothic" pitchFamily="34" charset="-128"/>
              </a:defRPr>
            </a:lvl3pPr>
            <a:lvl4pPr marL="1600200" indent="-228600">
              <a:spcBef>
                <a:spcPct val="20000"/>
              </a:spcBef>
              <a:buFont typeface="Arial" charset="0"/>
              <a:buChar char="–"/>
              <a:defRPr sz="2000">
                <a:solidFill>
                  <a:schemeClr val="tx1"/>
                </a:solidFill>
                <a:latin typeface="Calibri" pitchFamily="34" charset="0"/>
                <a:ea typeface="MS PGothic" pitchFamily="34" charset="-128"/>
              </a:defRPr>
            </a:lvl4pPr>
            <a:lvl5pPr marL="2057400" indent="-228600">
              <a:spcBef>
                <a:spcPct val="20000"/>
              </a:spcBef>
              <a:buFont typeface="Arial"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9pPr>
          </a:lstStyle>
          <a:p>
            <a:r>
              <a:rPr lang="pt-PT" altLang="pt-PT" sz="2800" dirty="0">
                <a:solidFill>
                  <a:srgbClr val="000000"/>
                </a:solidFill>
              </a:rPr>
              <a:t>Poder processual sob a Convenção de Budapeste</a:t>
            </a:r>
          </a:p>
          <a:p>
            <a:pPr lvl="1" algn="just">
              <a:buFont typeface="Arial" charset="0"/>
              <a:buChar char="•"/>
            </a:pPr>
            <a:r>
              <a:rPr lang="en-US" altLang="pt-PT" b="1" dirty="0" err="1">
                <a:solidFill>
                  <a:srgbClr val="FF0000"/>
                </a:solidFill>
              </a:rPr>
              <a:t>Conservação</a:t>
            </a:r>
            <a:r>
              <a:rPr lang="en-US" altLang="pt-PT" b="1" dirty="0">
                <a:solidFill>
                  <a:srgbClr val="FF0000"/>
                </a:solidFill>
              </a:rPr>
              <a:t> </a:t>
            </a:r>
            <a:r>
              <a:rPr lang="en-US" altLang="pt-PT" b="1" dirty="0" err="1">
                <a:solidFill>
                  <a:srgbClr val="FF0000"/>
                </a:solidFill>
              </a:rPr>
              <a:t>expedita</a:t>
            </a:r>
            <a:r>
              <a:rPr lang="en-US" altLang="pt-PT" b="1" dirty="0">
                <a:solidFill>
                  <a:srgbClr val="FF0000"/>
                </a:solidFill>
              </a:rPr>
              <a:t> de dados </a:t>
            </a:r>
            <a:r>
              <a:rPr lang="en-US" altLang="pt-PT" b="1" dirty="0" err="1">
                <a:solidFill>
                  <a:srgbClr val="FF0000"/>
                </a:solidFill>
              </a:rPr>
              <a:t>informáticos</a:t>
            </a:r>
            <a:r>
              <a:rPr lang="en-US" altLang="pt-PT" b="1" dirty="0">
                <a:solidFill>
                  <a:srgbClr val="FF0000"/>
                </a:solidFill>
              </a:rPr>
              <a:t> </a:t>
            </a:r>
            <a:r>
              <a:rPr lang="en-US" altLang="pt-PT" b="1" dirty="0" err="1">
                <a:solidFill>
                  <a:srgbClr val="FF0000"/>
                </a:solidFill>
              </a:rPr>
              <a:t>armazenados</a:t>
            </a:r>
            <a:endParaRPr lang="en-US" altLang="pt-PT" b="1" dirty="0">
              <a:solidFill>
                <a:srgbClr val="FF0000"/>
              </a:solidFill>
            </a:endParaRPr>
          </a:p>
          <a:p>
            <a:pPr lvl="1" algn="just">
              <a:buFont typeface="Arial" charset="0"/>
              <a:buChar char="•"/>
            </a:pPr>
            <a:r>
              <a:rPr lang="en-US" altLang="pt-PT" b="1" dirty="0" err="1">
                <a:solidFill>
                  <a:srgbClr val="FF0000"/>
                </a:solidFill>
              </a:rPr>
              <a:t>Conservção</a:t>
            </a:r>
            <a:r>
              <a:rPr lang="en-US" altLang="pt-PT" b="1" dirty="0">
                <a:solidFill>
                  <a:srgbClr val="FF0000"/>
                </a:solidFill>
              </a:rPr>
              <a:t> </a:t>
            </a:r>
            <a:r>
              <a:rPr lang="en-US" altLang="pt-PT" b="1" dirty="0" err="1">
                <a:solidFill>
                  <a:srgbClr val="FF0000"/>
                </a:solidFill>
              </a:rPr>
              <a:t>expedita</a:t>
            </a:r>
            <a:r>
              <a:rPr lang="en-US" altLang="pt-PT" b="1" dirty="0">
                <a:solidFill>
                  <a:srgbClr val="FF0000"/>
                </a:solidFill>
              </a:rPr>
              <a:t> e </a:t>
            </a:r>
            <a:r>
              <a:rPr lang="en-US" altLang="pt-PT" b="1" dirty="0" err="1">
                <a:solidFill>
                  <a:srgbClr val="FF0000"/>
                </a:solidFill>
              </a:rPr>
              <a:t>divulgação</a:t>
            </a:r>
            <a:r>
              <a:rPr lang="en-US" altLang="pt-PT" b="1" dirty="0">
                <a:solidFill>
                  <a:srgbClr val="FF0000"/>
                </a:solidFill>
              </a:rPr>
              <a:t> </a:t>
            </a:r>
            <a:r>
              <a:rPr lang="en-US" altLang="pt-PT" b="1" dirty="0" err="1">
                <a:solidFill>
                  <a:srgbClr val="FF0000"/>
                </a:solidFill>
              </a:rPr>
              <a:t>parcial</a:t>
            </a:r>
            <a:r>
              <a:rPr lang="en-US" altLang="pt-PT" b="1" dirty="0">
                <a:solidFill>
                  <a:srgbClr val="FF0000"/>
                </a:solidFill>
              </a:rPr>
              <a:t> de dados de </a:t>
            </a:r>
            <a:r>
              <a:rPr lang="en-US" altLang="pt-PT" b="1" dirty="0" err="1">
                <a:solidFill>
                  <a:srgbClr val="FF0000"/>
                </a:solidFill>
              </a:rPr>
              <a:t>tráfego</a:t>
            </a:r>
            <a:r>
              <a:rPr lang="en-US" altLang="pt-PT" b="1" dirty="0">
                <a:solidFill>
                  <a:srgbClr val="FF0000"/>
                </a:solidFill>
              </a:rPr>
              <a:t> </a:t>
            </a:r>
          </a:p>
          <a:p>
            <a:pPr lvl="1" algn="just">
              <a:buFont typeface="Arial" charset="0"/>
              <a:buChar char="•"/>
            </a:pPr>
            <a:r>
              <a:rPr lang="en-US" altLang="pt-PT" b="1" dirty="0" err="1">
                <a:solidFill>
                  <a:srgbClr val="FF0000"/>
                </a:solidFill>
              </a:rPr>
              <a:t>Injunção</a:t>
            </a:r>
            <a:r>
              <a:rPr lang="en-US" altLang="pt-PT" b="1" dirty="0">
                <a:solidFill>
                  <a:srgbClr val="FF0000"/>
                </a:solidFill>
              </a:rPr>
              <a:t> de </a:t>
            </a:r>
            <a:r>
              <a:rPr lang="en-US" altLang="pt-PT" b="1" dirty="0" err="1">
                <a:solidFill>
                  <a:srgbClr val="FF0000"/>
                </a:solidFill>
              </a:rPr>
              <a:t>comunicar</a:t>
            </a:r>
            <a:endParaRPr lang="en-US" altLang="pt-PT" b="1" dirty="0">
              <a:solidFill>
                <a:srgbClr val="FF0000"/>
              </a:solidFill>
            </a:endParaRPr>
          </a:p>
          <a:p>
            <a:pPr lvl="1" algn="just">
              <a:buFont typeface="Arial" charset="0"/>
              <a:buChar char="•"/>
            </a:pPr>
            <a:r>
              <a:rPr lang="en-US" altLang="pt-PT" b="1" dirty="0" err="1">
                <a:solidFill>
                  <a:srgbClr val="FF0000"/>
                </a:solidFill>
              </a:rPr>
              <a:t>Busca</a:t>
            </a:r>
            <a:r>
              <a:rPr lang="en-US" altLang="pt-PT" b="1" dirty="0">
                <a:solidFill>
                  <a:srgbClr val="FF0000"/>
                </a:solidFill>
              </a:rPr>
              <a:t> e </a:t>
            </a:r>
            <a:r>
              <a:rPr lang="en-US" altLang="pt-PT" b="1" dirty="0" err="1">
                <a:solidFill>
                  <a:srgbClr val="FF0000"/>
                </a:solidFill>
              </a:rPr>
              <a:t>apreensão</a:t>
            </a:r>
            <a:endParaRPr lang="en-US" altLang="pt-PT" b="1" dirty="0">
              <a:solidFill>
                <a:srgbClr val="FF0000"/>
              </a:solidFill>
            </a:endParaRPr>
          </a:p>
          <a:p>
            <a:pPr lvl="1" algn="just">
              <a:buFont typeface="Arial" charset="0"/>
              <a:buChar char="•"/>
            </a:pPr>
            <a:r>
              <a:rPr lang="en-US" altLang="pt-PT" b="1" dirty="0" err="1">
                <a:solidFill>
                  <a:srgbClr val="FF0000"/>
                </a:solidFill>
              </a:rPr>
              <a:t>Recolha</a:t>
            </a:r>
            <a:r>
              <a:rPr lang="en-US" altLang="pt-PT" b="1" dirty="0">
                <a:solidFill>
                  <a:srgbClr val="FF0000"/>
                </a:solidFill>
              </a:rPr>
              <a:t> </a:t>
            </a:r>
            <a:r>
              <a:rPr lang="en-US" altLang="pt-PT" b="1" dirty="0" err="1">
                <a:solidFill>
                  <a:srgbClr val="FF0000"/>
                </a:solidFill>
              </a:rPr>
              <a:t>em</a:t>
            </a:r>
            <a:r>
              <a:rPr lang="en-US" altLang="pt-PT" b="1" dirty="0">
                <a:solidFill>
                  <a:srgbClr val="FF0000"/>
                </a:solidFill>
              </a:rPr>
              <a:t> tempo real de dados de </a:t>
            </a:r>
            <a:r>
              <a:rPr lang="en-US" altLang="pt-PT" b="1" dirty="0" err="1">
                <a:solidFill>
                  <a:srgbClr val="FF0000"/>
                </a:solidFill>
              </a:rPr>
              <a:t>tráfego</a:t>
            </a:r>
            <a:endParaRPr lang="en-US" altLang="pt-PT" b="1" dirty="0">
              <a:solidFill>
                <a:srgbClr val="FF0000"/>
              </a:solidFill>
            </a:endParaRPr>
          </a:p>
          <a:p>
            <a:pPr lvl="1" algn="just">
              <a:buFont typeface="Arial" charset="0"/>
              <a:buChar char="•"/>
            </a:pPr>
            <a:r>
              <a:rPr lang="en-US" altLang="pt-PT" b="1" dirty="0" err="1">
                <a:solidFill>
                  <a:srgbClr val="FF0000"/>
                </a:solidFill>
              </a:rPr>
              <a:t>Interceção</a:t>
            </a:r>
            <a:r>
              <a:rPr lang="en-US" altLang="pt-PT" b="1" dirty="0">
                <a:solidFill>
                  <a:srgbClr val="FF0000"/>
                </a:solidFill>
              </a:rPr>
              <a:t> de dados de </a:t>
            </a:r>
            <a:r>
              <a:rPr lang="en-US" altLang="pt-PT" b="1" dirty="0" err="1">
                <a:solidFill>
                  <a:srgbClr val="FF0000"/>
                </a:solidFill>
              </a:rPr>
              <a:t>conteúdo</a:t>
            </a:r>
            <a:endParaRPr lang="en-US" altLang="pt-PT" b="1" dirty="0">
              <a:solidFill>
                <a:srgbClr val="FF0000"/>
              </a:solidFill>
            </a:endParaRPr>
          </a:p>
        </p:txBody>
      </p:sp>
    </p:spTree>
    <p:extLst>
      <p:ext uri="{BB962C8B-B14F-4D97-AF65-F5344CB8AC3E}">
        <p14:creationId xmlns:p14="http://schemas.microsoft.com/office/powerpoint/2010/main" val="290838761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457200" y="2762250"/>
            <a:ext cx="8229600" cy="1143000"/>
          </a:xfrm>
        </p:spPr>
        <p:txBody>
          <a:bodyPr/>
          <a:lstStyle/>
          <a:p>
            <a:r>
              <a:rPr lang="pt-PT" sz="4000" b="1"/>
              <a:t>Parte Quatro</a:t>
            </a:r>
            <a:br>
              <a:rPr lang="pt-PT" sz="4000" b="1"/>
            </a:br>
            <a:r>
              <a:rPr lang="pt-PT" sz="4000" b="1">
                <a:solidFill>
                  <a:srgbClr val="FF0000"/>
                </a:solidFill>
              </a:rPr>
              <a:t>Por que</a:t>
            </a:r>
            <a:r>
              <a:rPr lang="pt-PT" sz="4000" b="1">
                <a:solidFill>
                  <a:srgbClr val="000000"/>
                </a:solidFill>
              </a:rPr>
              <a:t> são os poderes processuais necessários?</a:t>
            </a:r>
          </a:p>
        </p:txBody>
      </p:sp>
      <p:pic>
        <p:nvPicPr>
          <p:cNvPr id="37891" name="Picture 3"/>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37892"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AD91A2F-CFDD-4F97-BA53-23A124E9F3FB}" type="slidenum">
              <a:rPr lang="en-US" altLang="fr-FR">
                <a:solidFill>
                  <a:srgbClr val="898989"/>
                </a:solidFill>
                <a:latin typeface="Calibri" panose="020F0502020204030204" pitchFamily="34" charset="0"/>
              </a:rPr>
              <a:pPr/>
              <a:t>50</a:t>
            </a:fld>
            <a:endParaRPr lang="en-US" altLang="fr-FR">
              <a:solidFill>
                <a:srgbClr val="898989"/>
              </a:solidFill>
              <a:latin typeface="Calibri" panose="020F0502020204030204" pitchFamily="34"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pt-PT" b="1"/>
              <a:t>Motivos</a:t>
            </a:r>
          </a:p>
        </p:txBody>
      </p:sp>
      <p:sp>
        <p:nvSpPr>
          <p:cNvPr id="38915" name="Content Placeholder 2"/>
          <p:cNvSpPr>
            <a:spLocks noGrp="1"/>
          </p:cNvSpPr>
          <p:nvPr>
            <p:ph idx="1"/>
          </p:nvPr>
        </p:nvSpPr>
        <p:spPr>
          <a:xfrm>
            <a:off x="457200" y="1406525"/>
            <a:ext cx="8229600" cy="4949825"/>
          </a:xfrm>
        </p:spPr>
        <p:txBody>
          <a:bodyPr/>
          <a:lstStyle/>
          <a:p>
            <a:pPr algn="just"/>
            <a:r>
              <a:rPr lang="pt-PT" sz="2800" dirty="0"/>
              <a:t>As medidas de investigação devem </a:t>
            </a:r>
            <a:r>
              <a:rPr lang="pt-PT" sz="2800" b="1" dirty="0">
                <a:solidFill>
                  <a:srgbClr val="FF0000"/>
                </a:solidFill>
              </a:rPr>
              <a:t>basear-se em motivos que </a:t>
            </a:r>
            <a:r>
              <a:rPr lang="pt-PT" sz="2800" dirty="0"/>
              <a:t>justifiquem a aplicação de tais medidas.</a:t>
            </a:r>
          </a:p>
          <a:p>
            <a:pPr algn="just"/>
            <a:endParaRPr lang="en-US" altLang="en-US" sz="2800" dirty="0"/>
          </a:p>
          <a:p>
            <a:pPr algn="just"/>
            <a:r>
              <a:rPr lang="pt-PT" sz="2800" dirty="0"/>
              <a:t>"a Convenção exige especificamente que tais condições e garantias incluam... </a:t>
            </a:r>
            <a:r>
              <a:rPr lang="pt-PT" sz="2800" b="1" dirty="0">
                <a:solidFill>
                  <a:srgbClr val="FF0000"/>
                </a:solidFill>
              </a:rPr>
              <a:t>motivos que justifiquem a aplicação de poder ou procedimento</a:t>
            </a:r>
            <a:r>
              <a:rPr lang="pt-PT" sz="2800" dirty="0"/>
              <a:t>" - Nota Explicativa</a:t>
            </a:r>
          </a:p>
          <a:p>
            <a:pPr algn="just"/>
            <a:endParaRPr lang="en-US" altLang="en-US" sz="2800" dirty="0"/>
          </a:p>
          <a:p>
            <a:pPr algn="just"/>
            <a:r>
              <a:rPr lang="pt-PT" sz="2800" dirty="0"/>
              <a:t>Motivos explicam o </a:t>
            </a:r>
            <a:r>
              <a:rPr lang="pt-PT" sz="2800" b="1" dirty="0">
                <a:solidFill>
                  <a:srgbClr val="FF0000"/>
                </a:solidFill>
              </a:rPr>
              <a:t>porquê</a:t>
            </a:r>
            <a:r>
              <a:rPr lang="pt-PT" sz="2800" dirty="0"/>
              <a:t> da medida de investigação ser </a:t>
            </a:r>
            <a:r>
              <a:rPr lang="pt-PT" sz="2800" b="1" dirty="0">
                <a:solidFill>
                  <a:srgbClr val="FF0000"/>
                </a:solidFill>
              </a:rPr>
              <a:t>necessária</a:t>
            </a:r>
          </a:p>
        </p:txBody>
      </p:sp>
      <p:sp>
        <p:nvSpPr>
          <p:cNvPr id="3891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707159E-5230-490C-9700-DF6D3C98D5D7}" type="slidenum">
              <a:rPr lang="en-US" altLang="en-US">
                <a:solidFill>
                  <a:srgbClr val="898989"/>
                </a:solidFill>
                <a:latin typeface="Calibri" panose="020F0502020204030204" pitchFamily="34" charset="0"/>
              </a:rPr>
              <a:pPr/>
              <a:t>51</a:t>
            </a:fld>
            <a:endParaRPr lang="en-US" altLang="en-US">
              <a:solidFill>
                <a:srgbClr val="898989"/>
              </a:solidFill>
              <a:latin typeface="Calibri" panose="020F0502020204030204" pitchFamily="34" charset="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pt-PT" b="1"/>
              <a:t>Motivos</a:t>
            </a:r>
          </a:p>
        </p:txBody>
      </p:sp>
      <p:sp>
        <p:nvSpPr>
          <p:cNvPr id="39939" name="Content Placeholder 2"/>
          <p:cNvSpPr>
            <a:spLocks noGrp="1"/>
          </p:cNvSpPr>
          <p:nvPr>
            <p:ph idx="1"/>
          </p:nvPr>
        </p:nvSpPr>
        <p:spPr>
          <a:xfrm>
            <a:off x="457200" y="1406525"/>
            <a:ext cx="8229600" cy="4949825"/>
          </a:xfrm>
        </p:spPr>
        <p:txBody>
          <a:bodyPr/>
          <a:lstStyle/>
          <a:p>
            <a:pPr algn="just"/>
            <a:r>
              <a:rPr lang="pt-PT" dirty="0"/>
              <a:t>Motivos dependem de:</a:t>
            </a:r>
          </a:p>
          <a:p>
            <a:pPr lvl="1" algn="just"/>
            <a:r>
              <a:rPr lang="pt-PT" sz="3200" dirty="0"/>
              <a:t>Factos do caso</a:t>
            </a:r>
          </a:p>
          <a:p>
            <a:pPr lvl="1" algn="just"/>
            <a:r>
              <a:rPr lang="pt-PT" sz="3200" dirty="0"/>
              <a:t>Tipo de poder processual</a:t>
            </a:r>
          </a:p>
          <a:p>
            <a:pPr lvl="1" algn="just"/>
            <a:endParaRPr lang="en-US" altLang="en-US" sz="2600" dirty="0"/>
          </a:p>
          <a:p>
            <a:pPr algn="just"/>
            <a:r>
              <a:rPr lang="pt-PT" sz="3000" dirty="0"/>
              <a:t>Motivos para poderes relativamente menos intrusivos/onerosos (por exemplo, ordens de preservação/produção) podem ser menos onerosos do que as medidas mais intrusivas (por exemplo, </a:t>
            </a:r>
            <a:r>
              <a:rPr lang="pt-PT" sz="3000" dirty="0" err="1"/>
              <a:t>interceção</a:t>
            </a:r>
            <a:r>
              <a:rPr lang="pt-PT" sz="3000" dirty="0"/>
              <a:t> de dados de conteúdo/busca e apreensão)</a:t>
            </a:r>
          </a:p>
        </p:txBody>
      </p:sp>
      <p:sp>
        <p:nvSpPr>
          <p:cNvPr id="3994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4C74370-A812-44FC-80C0-7B2CADFCE6FE}" type="slidenum">
              <a:rPr lang="en-US" altLang="en-US">
                <a:solidFill>
                  <a:srgbClr val="898989"/>
                </a:solidFill>
                <a:latin typeface="Calibri" panose="020F0502020204030204" pitchFamily="34" charset="0"/>
              </a:rPr>
              <a:pPr/>
              <a:t>52</a:t>
            </a:fld>
            <a:endParaRPr lang="en-US" altLang="en-US">
              <a:solidFill>
                <a:srgbClr val="898989"/>
              </a:solidFill>
              <a:latin typeface="Calibri" panose="020F0502020204030204" pitchFamily="34"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p:cNvSpPr>
          <p:nvPr>
            <p:ph type="title"/>
          </p:nvPr>
        </p:nvSpPr>
        <p:spPr>
          <a:xfrm>
            <a:off x="350838" y="201613"/>
            <a:ext cx="8229600" cy="1143000"/>
          </a:xfrm>
        </p:spPr>
        <p:txBody>
          <a:bodyPr/>
          <a:lstStyle/>
          <a:p>
            <a:pPr eaLnBrk="1" hangingPunct="1"/>
            <a:r>
              <a:rPr lang="pt-PT" b="1"/>
              <a:t>Motivos</a:t>
            </a:r>
          </a:p>
        </p:txBody>
      </p:sp>
      <p:sp>
        <p:nvSpPr>
          <p:cNvPr id="40963" name="Rectangle 3"/>
          <p:cNvSpPr txBox="1">
            <a:spLocks/>
          </p:cNvSpPr>
          <p:nvPr/>
        </p:nvSpPr>
        <p:spPr bwMode="auto">
          <a:xfrm>
            <a:off x="503238" y="1460501"/>
            <a:ext cx="8396287" cy="4463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552450"/>
          </a:xfrm>
          <a:prstGeom prst="rect">
            <a:avLst/>
          </a:prstGeom>
          <a:noFill/>
        </p:spPr>
        <p:txBody>
          <a:bodyPr>
            <a:spAutoFit/>
          </a:bodyPr>
          <a:lstStyle/>
          <a:p>
            <a:pPr marL="457200" indent="-457200" algn="just">
              <a:buFont typeface="Arial" panose="020B0604020202020204" pitchFamily="34" charset="0"/>
              <a:buChar char="•"/>
              <a:defRPr/>
            </a:pPr>
            <a:r>
              <a:rPr lang="pt-PT" sz="3000" dirty="0">
                <a:latin typeface="+mj-lt"/>
                <a:cs typeface="Arial" panose="020B0604020202020204" pitchFamily="34" charset="0"/>
              </a:rPr>
              <a:t>Possíveis </a:t>
            </a:r>
            <a:r>
              <a:rPr lang="pt-PT" sz="3000" b="1" dirty="0">
                <a:solidFill>
                  <a:srgbClr val="FF0000"/>
                </a:solidFill>
                <a:latin typeface="+mj-lt"/>
                <a:cs typeface="Arial" panose="020B0604020202020204" pitchFamily="34" charset="0"/>
              </a:rPr>
              <a:t>motivos</a:t>
            </a:r>
            <a:r>
              <a:rPr lang="pt-PT" sz="3000" dirty="0">
                <a:latin typeface="+mj-lt"/>
                <a:cs typeface="Arial" panose="020B0604020202020204" pitchFamily="34" charset="0"/>
              </a:rPr>
              <a:t> para preservação de dados armazenados</a:t>
            </a:r>
          </a:p>
        </p:txBody>
      </p:sp>
      <p:sp>
        <p:nvSpPr>
          <p:cNvPr id="40965"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9C973F7-672C-4A09-8E5A-EB55778846C0}" type="slidenum">
              <a:rPr lang="en-US" altLang="en-US">
                <a:solidFill>
                  <a:srgbClr val="898989"/>
                </a:solidFill>
                <a:latin typeface="Calibri" panose="020F0502020204030204" pitchFamily="34" charset="0"/>
              </a:rPr>
              <a:pPr/>
              <a:t>53</a:t>
            </a:fld>
            <a:endParaRPr lang="en-US" altLang="en-US">
              <a:solidFill>
                <a:srgbClr val="898989"/>
              </a:solidFill>
              <a:latin typeface="Calibri" panose="020F0502020204030204" pitchFamily="34" charset="0"/>
            </a:endParaRPr>
          </a:p>
        </p:txBody>
      </p:sp>
      <p:sp>
        <p:nvSpPr>
          <p:cNvPr id="6" name="TextBox 5"/>
          <p:cNvSpPr txBox="1"/>
          <p:nvPr/>
        </p:nvSpPr>
        <p:spPr>
          <a:xfrm>
            <a:off x="353113" y="1973336"/>
            <a:ext cx="7619455" cy="1431161"/>
          </a:xfrm>
          <a:prstGeom prst="rect">
            <a:avLst/>
          </a:prstGeom>
          <a:noFill/>
        </p:spPr>
        <p:txBody>
          <a:bodyPr wrap="square">
            <a:spAutoFit/>
          </a:bodyPr>
          <a:lstStyle/>
          <a:p>
            <a:pPr marL="914400" lvl="1" indent="-457200" algn="just">
              <a:buFont typeface="Wingdings" panose="05000000000000000000" pitchFamily="2" charset="2"/>
              <a:buChar char="Ø"/>
              <a:defRPr/>
            </a:pPr>
            <a:endParaRPr lang="pt-PT" sz="2900" dirty="0">
              <a:latin typeface="+mj-lt"/>
              <a:cs typeface="Arial" panose="020B0604020202020204" pitchFamily="34" charset="0"/>
            </a:endParaRPr>
          </a:p>
          <a:p>
            <a:pPr marL="914400" lvl="1" indent="-457200" algn="just">
              <a:buFont typeface="Wingdings" panose="05000000000000000000" pitchFamily="2" charset="2"/>
              <a:buChar char="Ø"/>
              <a:defRPr/>
            </a:pPr>
            <a:r>
              <a:rPr lang="pt-PT" sz="2900" dirty="0">
                <a:latin typeface="+mj-lt"/>
                <a:cs typeface="Arial" panose="020B0604020202020204" pitchFamily="34" charset="0"/>
              </a:rPr>
              <a:t>Os dados são vulneráveis a perda ou modificação</a:t>
            </a:r>
          </a:p>
        </p:txBody>
      </p:sp>
      <p:pic>
        <p:nvPicPr>
          <p:cNvPr id="40967" name="Picture 6"/>
          <p:cNvPicPr>
            <a:picLocks noChangeAspect="1"/>
          </p:cNvPicPr>
          <p:nvPr/>
        </p:nvPicPr>
        <p:blipFill>
          <a:blip r:embed="rId3">
            <a:extLst>
              <a:ext uri="{28A0092B-C50C-407E-A947-70E740481C1C}">
                <a14:useLocalDpi xmlns:a14="http://schemas.microsoft.com/office/drawing/2010/main" val="0"/>
              </a:ext>
            </a:extLst>
          </a:blip>
          <a:srcRect l="24916" t="41586" r="50648" b="17259"/>
          <a:stretch>
            <a:fillRect/>
          </a:stretch>
        </p:blipFill>
        <p:spPr bwMode="auto">
          <a:xfrm>
            <a:off x="6628326" y="3788810"/>
            <a:ext cx="2058474" cy="194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2852832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p:cNvSpPr>
          <p:nvPr>
            <p:ph type="title"/>
          </p:nvPr>
        </p:nvSpPr>
        <p:spPr>
          <a:xfrm>
            <a:off x="350838" y="201613"/>
            <a:ext cx="8229600" cy="1143000"/>
          </a:xfrm>
        </p:spPr>
        <p:txBody>
          <a:bodyPr/>
          <a:lstStyle/>
          <a:p>
            <a:pPr eaLnBrk="1" hangingPunct="1"/>
            <a:r>
              <a:rPr lang="pt-PT" b="1"/>
              <a:t>Motivos</a:t>
            </a:r>
          </a:p>
        </p:txBody>
      </p:sp>
      <p:sp>
        <p:nvSpPr>
          <p:cNvPr id="40963" name="Rectangle 3"/>
          <p:cNvSpPr txBox="1">
            <a:spLocks/>
          </p:cNvSpPr>
          <p:nvPr/>
        </p:nvSpPr>
        <p:spPr bwMode="auto">
          <a:xfrm>
            <a:off x="503237" y="1520825"/>
            <a:ext cx="8396287" cy="4588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58767"/>
            <a:ext cx="8229600" cy="1015663"/>
          </a:xfrm>
          <a:prstGeom prst="rect">
            <a:avLst/>
          </a:prstGeom>
          <a:noFill/>
        </p:spPr>
        <p:txBody>
          <a:bodyPr>
            <a:spAutoFit/>
          </a:bodyPr>
          <a:lstStyle/>
          <a:p>
            <a:pPr marL="457200" indent="-457200" algn="just">
              <a:buFont typeface="Arial" panose="020B0604020202020204" pitchFamily="34" charset="0"/>
              <a:buChar char="•"/>
              <a:defRPr/>
            </a:pPr>
            <a:r>
              <a:rPr lang="pt-PT" sz="3000" dirty="0">
                <a:latin typeface="+mj-lt"/>
                <a:cs typeface="Arial" panose="020B0604020202020204" pitchFamily="34" charset="0"/>
              </a:rPr>
              <a:t>Possíveis </a:t>
            </a:r>
            <a:r>
              <a:rPr lang="pt-PT" sz="3000" b="1" dirty="0">
                <a:solidFill>
                  <a:srgbClr val="FF0000"/>
                </a:solidFill>
                <a:latin typeface="+mj-lt"/>
                <a:cs typeface="Arial" panose="020B0604020202020204" pitchFamily="34" charset="0"/>
              </a:rPr>
              <a:t>motivos</a:t>
            </a:r>
            <a:r>
              <a:rPr lang="pt-PT" sz="3000" dirty="0">
                <a:latin typeface="+mj-lt"/>
                <a:cs typeface="Arial" panose="020B0604020202020204" pitchFamily="34" charset="0"/>
              </a:rPr>
              <a:t> para </a:t>
            </a:r>
            <a:r>
              <a:rPr lang="pt-PT" sz="3000" b="1" dirty="0">
                <a:solidFill>
                  <a:srgbClr val="FF0000"/>
                </a:solidFill>
                <a:latin typeface="+mj-lt"/>
                <a:cs typeface="Arial" panose="020B0604020202020204" pitchFamily="34" charset="0"/>
              </a:rPr>
              <a:t>divulgação de dados de tráfego</a:t>
            </a:r>
          </a:p>
        </p:txBody>
      </p:sp>
      <p:sp>
        <p:nvSpPr>
          <p:cNvPr id="40965"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9C973F7-672C-4A09-8E5A-EB55778846C0}" type="slidenum">
              <a:rPr lang="en-US" altLang="en-US">
                <a:solidFill>
                  <a:srgbClr val="898989"/>
                </a:solidFill>
                <a:latin typeface="Calibri" panose="020F0502020204030204" pitchFamily="34" charset="0"/>
              </a:rPr>
              <a:pPr/>
              <a:t>54</a:t>
            </a:fld>
            <a:endParaRPr lang="en-US" altLang="en-US">
              <a:solidFill>
                <a:srgbClr val="898989"/>
              </a:solidFill>
              <a:latin typeface="Calibri" panose="020F0502020204030204" pitchFamily="34" charset="0"/>
            </a:endParaRPr>
          </a:p>
        </p:txBody>
      </p:sp>
      <p:sp>
        <p:nvSpPr>
          <p:cNvPr id="6" name="TextBox 5"/>
          <p:cNvSpPr txBox="1"/>
          <p:nvPr/>
        </p:nvSpPr>
        <p:spPr>
          <a:xfrm>
            <a:off x="350839" y="2160104"/>
            <a:ext cx="6202362" cy="3724096"/>
          </a:xfrm>
          <a:prstGeom prst="rect">
            <a:avLst/>
          </a:prstGeom>
          <a:noFill/>
        </p:spPr>
        <p:txBody>
          <a:bodyPr wrap="square">
            <a:spAutoFit/>
          </a:bodyPr>
          <a:lstStyle/>
          <a:p>
            <a:pPr marL="914400" lvl="1" indent="-457200" algn="just">
              <a:buFont typeface="Wingdings" panose="05000000000000000000" pitchFamily="2" charset="2"/>
              <a:buChar char="Ø"/>
              <a:defRPr/>
            </a:pPr>
            <a:r>
              <a:rPr lang="pt-PT" sz="2400" dirty="0">
                <a:latin typeface="+mj-lt"/>
                <a:cs typeface="Arial" panose="020B0604020202020204" pitchFamily="34" charset="0"/>
              </a:rPr>
              <a:t>Para </a:t>
            </a:r>
            <a:r>
              <a:rPr lang="pt-PT" sz="2400" b="1" dirty="0">
                <a:solidFill>
                  <a:srgbClr val="FF0000"/>
                </a:solidFill>
                <a:latin typeface="+mj-lt"/>
                <a:cs typeface="Arial" panose="020B0604020202020204" pitchFamily="34" charset="0"/>
              </a:rPr>
              <a:t>deteção de crimes</a:t>
            </a:r>
          </a:p>
          <a:p>
            <a:pPr marL="914400" lvl="1" indent="-457200" algn="just">
              <a:buFont typeface="Wingdings" panose="05000000000000000000" pitchFamily="2" charset="2"/>
              <a:buChar char="Ø"/>
              <a:defRPr/>
            </a:pPr>
            <a:r>
              <a:rPr lang="pt-PT" sz="2400" dirty="0">
                <a:latin typeface="+mj-lt"/>
                <a:cs typeface="Arial" panose="020B0604020202020204" pitchFamily="34" charset="0"/>
              </a:rPr>
              <a:t>Para questões de </a:t>
            </a:r>
            <a:r>
              <a:rPr lang="pt-PT" sz="2400" b="1" dirty="0">
                <a:solidFill>
                  <a:srgbClr val="FF0000"/>
                </a:solidFill>
                <a:latin typeface="+mj-lt"/>
                <a:cs typeface="Arial" panose="020B0604020202020204" pitchFamily="34" charset="0"/>
              </a:rPr>
              <a:t>segurança nacional</a:t>
            </a:r>
          </a:p>
          <a:p>
            <a:pPr marL="914400" lvl="1" indent="-457200" algn="just">
              <a:buFont typeface="Wingdings" panose="05000000000000000000" pitchFamily="2" charset="2"/>
              <a:buChar char="Ø"/>
              <a:defRPr/>
            </a:pPr>
            <a:r>
              <a:rPr lang="pt-PT" sz="2400" dirty="0">
                <a:latin typeface="+mj-lt"/>
                <a:cs typeface="Arial" panose="020B0604020202020204" pitchFamily="34" charset="0"/>
              </a:rPr>
              <a:t>Para </a:t>
            </a:r>
            <a:r>
              <a:rPr lang="pt-PT" sz="2400" b="1" dirty="0">
                <a:solidFill>
                  <a:srgbClr val="FF0000"/>
                </a:solidFill>
                <a:latin typeface="+mj-lt"/>
                <a:cs typeface="Arial" panose="020B0604020202020204" pitchFamily="34" charset="0"/>
              </a:rPr>
              <a:t>prevenção da prática de crimes</a:t>
            </a:r>
          </a:p>
          <a:p>
            <a:pPr marL="914400" lvl="1" indent="-457200" algn="just">
              <a:buFont typeface="Wingdings" panose="05000000000000000000" pitchFamily="2" charset="2"/>
              <a:buChar char="Ø"/>
              <a:defRPr/>
            </a:pPr>
            <a:r>
              <a:rPr lang="pt-PT" sz="2400" dirty="0">
                <a:latin typeface="+mj-lt"/>
                <a:cs typeface="Arial" panose="020B0604020202020204" pitchFamily="34" charset="0"/>
              </a:rPr>
              <a:t>Para </a:t>
            </a:r>
            <a:r>
              <a:rPr lang="pt-PT" sz="2400" b="1" dirty="0">
                <a:solidFill>
                  <a:srgbClr val="FF0000"/>
                </a:solidFill>
                <a:latin typeface="+mj-lt"/>
                <a:cs typeface="Arial" panose="020B0604020202020204" pitchFamily="34" charset="0"/>
              </a:rPr>
              <a:t>investigação de crimes </a:t>
            </a:r>
            <a:r>
              <a:rPr lang="pt-PT" sz="2400" dirty="0">
                <a:latin typeface="+mj-lt"/>
                <a:cs typeface="Arial" panose="020B0604020202020204" pitchFamily="34" charset="0"/>
              </a:rPr>
              <a:t>(particularmente </a:t>
            </a:r>
            <a:r>
              <a:rPr lang="pt-PT" sz="2400" b="1" dirty="0">
                <a:solidFill>
                  <a:srgbClr val="FF0000"/>
                </a:solidFill>
                <a:latin typeface="+mj-lt"/>
                <a:cs typeface="Arial" panose="020B0604020202020204" pitchFamily="34" charset="0"/>
              </a:rPr>
              <a:t>identificação de fornecedores de serviços envolvidos)</a:t>
            </a:r>
          </a:p>
          <a:p>
            <a:pPr marL="914400" lvl="1" indent="-457200" algn="just">
              <a:buFont typeface="Wingdings" panose="05000000000000000000" pitchFamily="2" charset="2"/>
              <a:buChar char="Ø"/>
              <a:defRPr/>
            </a:pPr>
            <a:r>
              <a:rPr lang="pt-PT" sz="2400" dirty="0">
                <a:latin typeface="+mj-lt"/>
                <a:cs typeface="Arial" panose="020B0604020202020204" pitchFamily="34" charset="0"/>
              </a:rPr>
              <a:t>Para a finalidade de uma </a:t>
            </a:r>
            <a:r>
              <a:rPr lang="pt-PT" sz="2400" b="1" dirty="0">
                <a:solidFill>
                  <a:srgbClr val="FF0000"/>
                </a:solidFill>
                <a:latin typeface="+mj-lt"/>
                <a:cs typeface="Arial" panose="020B0604020202020204" pitchFamily="34" charset="0"/>
              </a:rPr>
              <a:t>urgência</a:t>
            </a:r>
            <a:r>
              <a:rPr lang="pt-PT" sz="2400" dirty="0">
                <a:latin typeface="+mj-lt"/>
                <a:cs typeface="Arial" panose="020B0604020202020204" pitchFamily="34" charset="0"/>
              </a:rPr>
              <a:t>, de </a:t>
            </a:r>
            <a:r>
              <a:rPr lang="pt-PT" sz="2400" b="1" dirty="0">
                <a:solidFill>
                  <a:srgbClr val="FF0000"/>
                </a:solidFill>
                <a:latin typeface="+mj-lt"/>
                <a:cs typeface="Arial" panose="020B0604020202020204" pitchFamily="34" charset="0"/>
              </a:rPr>
              <a:t>perigo para a vida </a:t>
            </a:r>
            <a:r>
              <a:rPr lang="pt-PT" sz="2400" dirty="0">
                <a:latin typeface="+mj-lt"/>
                <a:cs typeface="Arial" panose="020B0604020202020204" pitchFamily="34" charset="0"/>
              </a:rPr>
              <a:t>ou </a:t>
            </a:r>
            <a:r>
              <a:rPr lang="pt-PT" sz="2400" b="1" dirty="0">
                <a:solidFill>
                  <a:srgbClr val="FF0000"/>
                </a:solidFill>
                <a:latin typeface="+mj-lt"/>
                <a:cs typeface="Arial" panose="020B0604020202020204" pitchFamily="34" charset="0"/>
              </a:rPr>
              <a:t>prevenção de danos</a:t>
            </a:r>
          </a:p>
          <a:p>
            <a:pPr marL="914400" lvl="1" indent="-457200" algn="just">
              <a:buFont typeface="Wingdings" panose="05000000000000000000" pitchFamily="2" charset="2"/>
              <a:buChar char="Ø"/>
              <a:defRPr/>
            </a:pPr>
            <a:endParaRPr lang="en-US" sz="2000" dirty="0">
              <a:latin typeface="+mj-lt"/>
              <a:cs typeface="Arial" panose="020B0604020202020204" pitchFamily="34" charset="0"/>
            </a:endParaRPr>
          </a:p>
        </p:txBody>
      </p:sp>
      <p:pic>
        <p:nvPicPr>
          <p:cNvPr id="40968" name="Picture 2" descr="Resultado da imagem para clipart de lup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6788" y="3038428"/>
            <a:ext cx="1716087" cy="182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p:cNvSpPr>
          <p:nvPr>
            <p:ph type="title"/>
          </p:nvPr>
        </p:nvSpPr>
        <p:spPr>
          <a:xfrm>
            <a:off x="350838" y="201613"/>
            <a:ext cx="8229600" cy="1143000"/>
          </a:xfrm>
        </p:spPr>
        <p:txBody>
          <a:bodyPr/>
          <a:lstStyle/>
          <a:p>
            <a:pPr eaLnBrk="1" hangingPunct="1"/>
            <a:r>
              <a:rPr lang="pt-PT" b="1"/>
              <a:t>Motivos</a:t>
            </a:r>
          </a:p>
        </p:txBody>
      </p:sp>
      <p:sp>
        <p:nvSpPr>
          <p:cNvPr id="41987"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552450"/>
          </a:xfrm>
          <a:prstGeom prst="rect">
            <a:avLst/>
          </a:prstGeom>
          <a:noFill/>
        </p:spPr>
        <p:txBody>
          <a:bodyPr>
            <a:spAutoFit/>
          </a:bodyPr>
          <a:lstStyle/>
          <a:p>
            <a:pPr marL="457200" indent="-457200" algn="just">
              <a:buFont typeface="Arial" panose="020B0604020202020204" pitchFamily="34" charset="0"/>
              <a:buChar char="•"/>
              <a:defRPr/>
            </a:pPr>
            <a:r>
              <a:rPr lang="pt-PT" sz="3000">
                <a:latin typeface="+mj-lt"/>
                <a:cs typeface="Arial" panose="020B0604020202020204" pitchFamily="34" charset="0"/>
              </a:rPr>
              <a:t>Possíveis </a:t>
            </a:r>
            <a:r>
              <a:rPr lang="pt-PT" sz="3000" b="1">
                <a:solidFill>
                  <a:srgbClr val="FF0000"/>
                </a:solidFill>
                <a:latin typeface="+mj-lt"/>
                <a:cs typeface="Arial" panose="020B0604020202020204" pitchFamily="34" charset="0"/>
              </a:rPr>
              <a:t>motivos</a:t>
            </a:r>
            <a:r>
              <a:rPr lang="pt-PT" sz="3000">
                <a:latin typeface="+mj-lt"/>
                <a:cs typeface="Arial" panose="020B0604020202020204" pitchFamily="34" charset="0"/>
              </a:rPr>
              <a:t> para </a:t>
            </a:r>
            <a:r>
              <a:rPr lang="pt-PT" sz="3000" b="1">
                <a:solidFill>
                  <a:srgbClr val="FF0000"/>
                </a:solidFill>
                <a:latin typeface="+mj-lt"/>
                <a:cs typeface="Arial" panose="020B0604020202020204" pitchFamily="34" charset="0"/>
              </a:rPr>
              <a:t>busca e apreensão</a:t>
            </a:r>
            <a:r>
              <a:rPr lang="pt-PT" sz="3000">
                <a:latin typeface="+mj-lt"/>
                <a:cs typeface="Arial" panose="020B0604020202020204" pitchFamily="34" charset="0"/>
              </a:rPr>
              <a:t>:</a:t>
            </a:r>
          </a:p>
        </p:txBody>
      </p:sp>
      <p:sp>
        <p:nvSpPr>
          <p:cNvPr id="41989"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16249B4-46FD-43BB-ABF7-2BDAE2EA7BA3}" type="slidenum">
              <a:rPr lang="en-US" altLang="en-US">
                <a:solidFill>
                  <a:srgbClr val="898989"/>
                </a:solidFill>
                <a:latin typeface="Calibri" panose="020F0502020204030204" pitchFamily="34" charset="0"/>
              </a:rPr>
              <a:pPr/>
              <a:t>55</a:t>
            </a:fld>
            <a:endParaRPr lang="en-US" altLang="en-US">
              <a:solidFill>
                <a:srgbClr val="898989"/>
              </a:solidFill>
              <a:latin typeface="Calibri" panose="020F0502020204030204" pitchFamily="34" charset="0"/>
            </a:endParaRPr>
          </a:p>
        </p:txBody>
      </p:sp>
      <p:sp>
        <p:nvSpPr>
          <p:cNvPr id="6" name="TextBox 5"/>
          <p:cNvSpPr txBox="1"/>
          <p:nvPr/>
        </p:nvSpPr>
        <p:spPr>
          <a:xfrm>
            <a:off x="350838" y="1736725"/>
            <a:ext cx="6854825" cy="5047536"/>
          </a:xfrm>
          <a:prstGeom prst="rect">
            <a:avLst/>
          </a:prstGeom>
          <a:noFill/>
        </p:spPr>
        <p:txBody>
          <a:bodyPr wrap="square">
            <a:spAutoFit/>
          </a:bodyPr>
          <a:lstStyle/>
          <a:p>
            <a:pPr marL="914400" lvl="1" indent="-457200" algn="just">
              <a:buFont typeface="Wingdings" panose="05000000000000000000" pitchFamily="2" charset="2"/>
              <a:buChar char="Ø"/>
              <a:defRPr/>
            </a:pPr>
            <a:r>
              <a:rPr lang="pt-PT" sz="2300" dirty="0">
                <a:latin typeface="+mj-lt"/>
                <a:cs typeface="Arial" panose="020B0604020202020204" pitchFamily="34" charset="0"/>
              </a:rPr>
              <a:t>Sistema informático ou dados informáticos </a:t>
            </a:r>
            <a:r>
              <a:rPr lang="pt-PT" sz="2300" b="1" dirty="0">
                <a:solidFill>
                  <a:srgbClr val="FF0000"/>
                </a:solidFill>
                <a:latin typeface="+mj-lt"/>
                <a:cs typeface="Arial" panose="020B0604020202020204" pitchFamily="34" charset="0"/>
              </a:rPr>
              <a:t>adquiridos como resultado da prática da infração</a:t>
            </a:r>
          </a:p>
          <a:p>
            <a:pPr marL="914400" lvl="1" indent="-457200" algn="just">
              <a:buFont typeface="Wingdings" panose="05000000000000000000" pitchFamily="2" charset="2"/>
              <a:buChar char="Ø"/>
              <a:defRPr/>
            </a:pPr>
            <a:r>
              <a:rPr lang="pt-PT" sz="2300" b="1" dirty="0">
                <a:solidFill>
                  <a:srgbClr val="FF0000"/>
                </a:solidFill>
                <a:latin typeface="+mj-lt"/>
                <a:cs typeface="Arial" panose="020B0604020202020204" pitchFamily="34" charset="0"/>
              </a:rPr>
              <a:t>Investigação pode ser seriamente prejudicada</a:t>
            </a:r>
            <a:r>
              <a:rPr lang="pt-PT" sz="2300" dirty="0">
                <a:latin typeface="+mj-lt"/>
                <a:cs typeface="Arial" panose="020B0604020202020204" pitchFamily="34" charset="0"/>
              </a:rPr>
              <a:t> se a busca e apreensão não forem permitidas</a:t>
            </a:r>
          </a:p>
          <a:p>
            <a:pPr marL="914400" lvl="1" indent="-457200" algn="just">
              <a:buFont typeface="Wingdings" panose="05000000000000000000" pitchFamily="2" charset="2"/>
              <a:buChar char="Ø"/>
              <a:defRPr/>
            </a:pPr>
            <a:r>
              <a:rPr lang="pt-PT" sz="2300" dirty="0">
                <a:latin typeface="+mj-lt"/>
                <a:cs typeface="Arial" panose="020B0604020202020204" pitchFamily="34" charset="0"/>
              </a:rPr>
              <a:t>A busca e apreensão é </a:t>
            </a:r>
            <a:r>
              <a:rPr lang="pt-PT" sz="2300" b="1" dirty="0">
                <a:solidFill>
                  <a:srgbClr val="FF0000"/>
                </a:solidFill>
                <a:latin typeface="+mj-lt"/>
                <a:cs typeface="Arial" panose="020B0604020202020204" pitchFamily="34" charset="0"/>
              </a:rPr>
              <a:t>necessária para investigação </a:t>
            </a:r>
          </a:p>
          <a:p>
            <a:pPr marL="914400" lvl="1" indent="-457200" algn="just">
              <a:buFont typeface="Wingdings" panose="05000000000000000000" pitchFamily="2" charset="2"/>
              <a:buChar char="Ø"/>
              <a:defRPr/>
            </a:pPr>
            <a:r>
              <a:rPr lang="pt-PT" sz="2300" dirty="0">
                <a:latin typeface="+mj-lt"/>
                <a:cs typeface="Arial" panose="020B0604020202020204" pitchFamily="34" charset="0"/>
              </a:rPr>
              <a:t>O sistema informático ou os dados informáticos podem ser </a:t>
            </a:r>
            <a:r>
              <a:rPr lang="pt-PT" sz="2300" b="1" dirty="0">
                <a:solidFill>
                  <a:srgbClr val="FF0000"/>
                </a:solidFill>
                <a:latin typeface="+mj-lt"/>
                <a:cs typeface="Arial" panose="020B0604020202020204" pitchFamily="34" charset="0"/>
              </a:rPr>
              <a:t>utilizados para cometer uma infração</a:t>
            </a:r>
          </a:p>
          <a:p>
            <a:pPr marL="914400" lvl="1" indent="-457200" algn="just">
              <a:buFont typeface="Wingdings" panose="05000000000000000000" pitchFamily="2" charset="2"/>
              <a:buChar char="Ø"/>
              <a:defRPr/>
            </a:pPr>
            <a:r>
              <a:rPr lang="pt-PT" sz="2300" dirty="0">
                <a:latin typeface="+mj-lt"/>
                <a:cs typeface="Arial" panose="020B0604020202020204" pitchFamily="34" charset="0"/>
              </a:rPr>
              <a:t>De acordo com um </a:t>
            </a:r>
            <a:r>
              <a:rPr lang="pt-PT" sz="2300" b="1" dirty="0">
                <a:solidFill>
                  <a:srgbClr val="FF0000"/>
                </a:solidFill>
                <a:latin typeface="+mj-lt"/>
                <a:cs typeface="Arial" panose="020B0604020202020204" pitchFamily="34" charset="0"/>
              </a:rPr>
              <a:t>pedido para assistência mútua </a:t>
            </a:r>
            <a:r>
              <a:rPr lang="pt-PT" sz="2300" dirty="0">
                <a:latin typeface="+mj-lt"/>
                <a:cs typeface="Arial" panose="020B0604020202020204" pitchFamily="34" charset="0"/>
              </a:rPr>
              <a:t>relativamente ao acesso dos dados informáticos armazenados (</a:t>
            </a:r>
            <a:r>
              <a:rPr lang="pt-PT" sz="2300" b="1" dirty="0">
                <a:solidFill>
                  <a:srgbClr val="FF0000"/>
                </a:solidFill>
                <a:latin typeface="+mj-lt"/>
                <a:cs typeface="Arial" panose="020B0604020202020204" pitchFamily="34" charset="0"/>
              </a:rPr>
              <a:t>Artigo 31</a:t>
            </a:r>
            <a:r>
              <a:rPr lang="pt-PT" sz="2300" dirty="0">
                <a:latin typeface="+mj-lt"/>
                <a:cs typeface="Arial" panose="020B0604020202020204" pitchFamily="34" charset="0"/>
              </a:rPr>
              <a:t>)</a:t>
            </a:r>
          </a:p>
          <a:p>
            <a:pPr marL="914400" lvl="1" indent="-457200" algn="just">
              <a:buFont typeface="Wingdings" panose="05000000000000000000" pitchFamily="2" charset="2"/>
              <a:buChar char="Ø"/>
              <a:defRPr/>
            </a:pPr>
            <a:endParaRPr lang="en-US" sz="2300" dirty="0">
              <a:latin typeface="+mj-lt"/>
              <a:cs typeface="Arial" panose="020B0604020202020204" pitchFamily="34" charset="0"/>
            </a:endParaRPr>
          </a:p>
        </p:txBody>
      </p:sp>
      <p:pic>
        <p:nvPicPr>
          <p:cNvPr id="41991" name="Picture 2" descr="Resultado da imagem para clipart de computador roubad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7750" y="1968500"/>
            <a:ext cx="1576388" cy="184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2" name="Picture 4" descr="Resultado da imagem para clipart de destruição de prova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99363" y="4537075"/>
            <a:ext cx="137477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a:xfrm>
            <a:off x="350838" y="201613"/>
            <a:ext cx="8229600" cy="1143000"/>
          </a:xfrm>
        </p:spPr>
        <p:txBody>
          <a:bodyPr/>
          <a:lstStyle/>
          <a:p>
            <a:pPr eaLnBrk="1" hangingPunct="1"/>
            <a:r>
              <a:rPr lang="pt-PT" b="1"/>
              <a:t>Motivos</a:t>
            </a:r>
          </a:p>
        </p:txBody>
      </p:sp>
      <p:sp>
        <p:nvSpPr>
          <p:cNvPr id="43011"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1014413"/>
          </a:xfrm>
          <a:prstGeom prst="rect">
            <a:avLst/>
          </a:prstGeom>
          <a:noFill/>
        </p:spPr>
        <p:txBody>
          <a:bodyPr>
            <a:spAutoFit/>
          </a:bodyPr>
          <a:lstStyle/>
          <a:p>
            <a:pPr marL="457200" indent="-457200" algn="just">
              <a:buFont typeface="Arial" panose="020B0604020202020204" pitchFamily="34" charset="0"/>
              <a:buChar char="•"/>
              <a:defRPr/>
            </a:pPr>
            <a:r>
              <a:rPr lang="pt-PT" sz="3000">
                <a:latin typeface="+mj-lt"/>
                <a:cs typeface="Arial" panose="020B0604020202020204" pitchFamily="34" charset="0"/>
              </a:rPr>
              <a:t>Possíveis </a:t>
            </a:r>
            <a:r>
              <a:rPr lang="pt-PT" sz="3000" b="1">
                <a:solidFill>
                  <a:srgbClr val="FF0000"/>
                </a:solidFill>
                <a:latin typeface="+mj-lt"/>
                <a:cs typeface="Arial" panose="020B0604020202020204" pitchFamily="34" charset="0"/>
              </a:rPr>
              <a:t>motivos</a:t>
            </a:r>
            <a:r>
              <a:rPr lang="pt-PT" sz="3000">
                <a:latin typeface="+mj-lt"/>
                <a:cs typeface="Arial" panose="020B0604020202020204" pitchFamily="34" charset="0"/>
              </a:rPr>
              <a:t> para </a:t>
            </a:r>
            <a:r>
              <a:rPr lang="pt-PT" sz="3000" b="1">
                <a:solidFill>
                  <a:srgbClr val="FF0000"/>
                </a:solidFill>
                <a:latin typeface="+mj-lt"/>
                <a:cs typeface="Arial" panose="020B0604020202020204" pitchFamily="34" charset="0"/>
              </a:rPr>
              <a:t>interceção de dados de conteúdo</a:t>
            </a:r>
            <a:r>
              <a:rPr lang="pt-PT" sz="3000">
                <a:latin typeface="+mj-lt"/>
                <a:cs typeface="Arial" panose="020B0604020202020204" pitchFamily="34" charset="0"/>
              </a:rPr>
              <a:t>:</a:t>
            </a:r>
          </a:p>
        </p:txBody>
      </p:sp>
      <p:sp>
        <p:nvSpPr>
          <p:cNvPr id="43013"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85FAE45-A19C-448B-AB12-03090B0C46D0}" type="slidenum">
              <a:rPr lang="en-US" altLang="en-US">
                <a:solidFill>
                  <a:srgbClr val="898989"/>
                </a:solidFill>
                <a:latin typeface="Calibri" panose="020F0502020204030204" pitchFamily="34" charset="0"/>
              </a:rPr>
              <a:pPr/>
              <a:t>56</a:t>
            </a:fld>
            <a:endParaRPr lang="en-US" altLang="en-US">
              <a:solidFill>
                <a:srgbClr val="898989"/>
              </a:solidFill>
              <a:latin typeface="Calibri" panose="020F0502020204030204" pitchFamily="34" charset="0"/>
            </a:endParaRPr>
          </a:p>
        </p:txBody>
      </p:sp>
      <p:sp>
        <p:nvSpPr>
          <p:cNvPr id="6" name="TextBox 5"/>
          <p:cNvSpPr txBox="1"/>
          <p:nvPr/>
        </p:nvSpPr>
        <p:spPr>
          <a:xfrm>
            <a:off x="350838" y="2198688"/>
            <a:ext cx="6602412" cy="3970318"/>
          </a:xfrm>
          <a:prstGeom prst="rect">
            <a:avLst/>
          </a:prstGeom>
          <a:noFill/>
        </p:spPr>
        <p:txBody>
          <a:bodyPr>
            <a:spAutoFit/>
          </a:bodyPr>
          <a:lstStyle/>
          <a:p>
            <a:pPr marL="914400" lvl="1" indent="-457200" algn="just">
              <a:buFont typeface="Wingdings" panose="05000000000000000000" pitchFamily="2" charset="2"/>
              <a:buChar char="Ø"/>
              <a:defRPr/>
            </a:pPr>
            <a:r>
              <a:rPr lang="pt-PT" sz="2800" dirty="0">
                <a:latin typeface="+mj-lt"/>
                <a:cs typeface="Arial" panose="020B0604020202020204" pitchFamily="34" charset="0"/>
              </a:rPr>
              <a:t>Para </a:t>
            </a:r>
            <a:r>
              <a:rPr lang="pt-PT" sz="2800" b="1" dirty="0" err="1">
                <a:solidFill>
                  <a:srgbClr val="FF0000"/>
                </a:solidFill>
                <a:latin typeface="+mj-lt"/>
                <a:cs typeface="Arial" panose="020B0604020202020204" pitchFamily="34" charset="0"/>
              </a:rPr>
              <a:t>deteção</a:t>
            </a:r>
            <a:r>
              <a:rPr lang="pt-PT" sz="2800" b="1" dirty="0">
                <a:solidFill>
                  <a:srgbClr val="FF0000"/>
                </a:solidFill>
                <a:latin typeface="+mj-lt"/>
                <a:cs typeface="Arial" panose="020B0604020202020204" pitchFamily="34" charset="0"/>
              </a:rPr>
              <a:t> de crimes graves</a:t>
            </a:r>
          </a:p>
          <a:p>
            <a:pPr marL="914400" lvl="1" indent="-457200" algn="just">
              <a:buFont typeface="Wingdings" panose="05000000000000000000" pitchFamily="2" charset="2"/>
              <a:buChar char="Ø"/>
              <a:defRPr/>
            </a:pPr>
            <a:r>
              <a:rPr lang="pt-PT" sz="2800" dirty="0">
                <a:latin typeface="+mj-lt"/>
                <a:cs typeface="Arial" panose="020B0604020202020204" pitchFamily="34" charset="0"/>
              </a:rPr>
              <a:t>Para questões de </a:t>
            </a:r>
            <a:r>
              <a:rPr lang="pt-PT" sz="2800" b="1" dirty="0">
                <a:solidFill>
                  <a:srgbClr val="FF0000"/>
                </a:solidFill>
                <a:latin typeface="+mj-lt"/>
                <a:cs typeface="Arial" panose="020B0604020202020204" pitchFamily="34" charset="0"/>
              </a:rPr>
              <a:t>segurança nacional</a:t>
            </a:r>
          </a:p>
          <a:p>
            <a:pPr marL="914400" lvl="1" indent="-457200" algn="just">
              <a:buFont typeface="Wingdings" panose="05000000000000000000" pitchFamily="2" charset="2"/>
              <a:buChar char="Ø"/>
              <a:defRPr/>
            </a:pPr>
            <a:r>
              <a:rPr lang="pt-PT" sz="2800" dirty="0">
                <a:latin typeface="+mj-lt"/>
                <a:cs typeface="Arial" panose="020B0604020202020204" pitchFamily="34" charset="0"/>
              </a:rPr>
              <a:t>Para </a:t>
            </a:r>
            <a:r>
              <a:rPr lang="pt-PT" sz="2800" b="1" dirty="0">
                <a:solidFill>
                  <a:srgbClr val="FF0000"/>
                </a:solidFill>
                <a:latin typeface="+mj-lt"/>
                <a:cs typeface="Arial" panose="020B0604020202020204" pitchFamily="34" charset="0"/>
              </a:rPr>
              <a:t>prevenção da prática de crimes graves</a:t>
            </a:r>
          </a:p>
          <a:p>
            <a:pPr marL="914400" lvl="1" indent="-457200" algn="just">
              <a:buFont typeface="Wingdings" panose="05000000000000000000" pitchFamily="2" charset="2"/>
              <a:buChar char="Ø"/>
              <a:defRPr/>
            </a:pPr>
            <a:r>
              <a:rPr lang="pt-PT" sz="2800" dirty="0">
                <a:latin typeface="+mj-lt"/>
                <a:cs typeface="Arial" panose="020B0604020202020204" pitchFamily="34" charset="0"/>
              </a:rPr>
              <a:t>Para </a:t>
            </a:r>
            <a:r>
              <a:rPr lang="pt-PT" sz="2800" b="1" dirty="0">
                <a:solidFill>
                  <a:srgbClr val="FF0000"/>
                </a:solidFill>
                <a:latin typeface="+mj-lt"/>
                <a:cs typeface="Arial" panose="020B0604020202020204" pitchFamily="34" charset="0"/>
              </a:rPr>
              <a:t>investigação de crimes graves	</a:t>
            </a:r>
          </a:p>
          <a:p>
            <a:pPr marL="914400" lvl="1" indent="-457200" algn="just">
              <a:buFont typeface="Wingdings" panose="05000000000000000000" pitchFamily="2" charset="2"/>
              <a:buChar char="Ø"/>
              <a:defRPr/>
            </a:pPr>
            <a:r>
              <a:rPr lang="pt-PT" sz="2800" dirty="0">
                <a:latin typeface="+mj-lt"/>
                <a:cs typeface="Arial" panose="020B0604020202020204" pitchFamily="34" charset="0"/>
              </a:rPr>
              <a:t>De acordo com um </a:t>
            </a:r>
            <a:r>
              <a:rPr lang="pt-PT" sz="2800" b="1" dirty="0">
                <a:solidFill>
                  <a:srgbClr val="FF0000"/>
                </a:solidFill>
                <a:latin typeface="+mj-lt"/>
                <a:cs typeface="Arial" panose="020B0604020202020204" pitchFamily="34" charset="0"/>
              </a:rPr>
              <a:t>pedido para assistência mútua </a:t>
            </a:r>
            <a:r>
              <a:rPr lang="pt-PT" sz="2800" dirty="0">
                <a:latin typeface="+mj-lt"/>
                <a:cs typeface="Arial" panose="020B0604020202020204" pitchFamily="34" charset="0"/>
              </a:rPr>
              <a:t>relativamente à </a:t>
            </a:r>
            <a:r>
              <a:rPr lang="pt-PT" sz="2800" dirty="0" err="1">
                <a:latin typeface="+mj-lt"/>
                <a:cs typeface="Arial" panose="020B0604020202020204" pitchFamily="34" charset="0"/>
              </a:rPr>
              <a:t>interceção</a:t>
            </a:r>
            <a:r>
              <a:rPr lang="pt-PT" sz="2800" dirty="0">
                <a:latin typeface="+mj-lt"/>
                <a:cs typeface="Arial" panose="020B0604020202020204" pitchFamily="34" charset="0"/>
              </a:rPr>
              <a:t> de dados de conteúdo (</a:t>
            </a:r>
            <a:r>
              <a:rPr lang="pt-PT" sz="2800" b="1" dirty="0">
                <a:solidFill>
                  <a:srgbClr val="FF0000"/>
                </a:solidFill>
                <a:latin typeface="+mj-lt"/>
                <a:cs typeface="Arial" panose="020B0604020202020204" pitchFamily="34" charset="0"/>
              </a:rPr>
              <a:t>Artigo 34</a:t>
            </a:r>
            <a:r>
              <a:rPr lang="pt-PT" sz="2800" dirty="0">
                <a:latin typeface="+mj-lt"/>
                <a:cs typeface="Arial" panose="020B0604020202020204" pitchFamily="34" charset="0"/>
              </a:rPr>
              <a:t>)</a:t>
            </a:r>
          </a:p>
        </p:txBody>
      </p:sp>
      <p:pic>
        <p:nvPicPr>
          <p:cNvPr id="43015" name="Picture 2" descr="Utilize as hiperligações abaixo para guardar a image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61225" y="2198688"/>
            <a:ext cx="1638300" cy="163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6" name="Picture 2" descr="Resultado da imagem para clipart de lup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59663" y="4778375"/>
            <a:ext cx="1439862"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p:cNvSpPr>
          <p:nvPr>
            <p:ph type="title"/>
          </p:nvPr>
        </p:nvSpPr>
        <p:spPr>
          <a:xfrm>
            <a:off x="350838" y="201613"/>
            <a:ext cx="8229600" cy="1143000"/>
          </a:xfrm>
        </p:spPr>
        <p:txBody>
          <a:bodyPr/>
          <a:lstStyle/>
          <a:p>
            <a:pPr eaLnBrk="1" hangingPunct="1"/>
            <a:r>
              <a:rPr lang="pt-PT" b="1"/>
              <a:t>Motivos</a:t>
            </a:r>
          </a:p>
        </p:txBody>
      </p:sp>
      <p:sp>
        <p:nvSpPr>
          <p:cNvPr id="44035"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1014413"/>
          </a:xfrm>
          <a:prstGeom prst="rect">
            <a:avLst/>
          </a:prstGeom>
          <a:noFill/>
        </p:spPr>
        <p:txBody>
          <a:bodyPr>
            <a:spAutoFit/>
          </a:bodyPr>
          <a:lstStyle/>
          <a:p>
            <a:pPr marL="457200" indent="-457200" algn="just">
              <a:buFont typeface="Arial" panose="020B0604020202020204" pitchFamily="34" charset="0"/>
              <a:buChar char="•"/>
              <a:defRPr/>
            </a:pPr>
            <a:r>
              <a:rPr lang="pt-PT" sz="3000">
                <a:latin typeface="+mj-lt"/>
                <a:cs typeface="Arial" panose="020B0604020202020204" pitchFamily="34" charset="0"/>
              </a:rPr>
              <a:t>Possíveis </a:t>
            </a:r>
            <a:r>
              <a:rPr lang="pt-PT" sz="3000" b="1">
                <a:solidFill>
                  <a:srgbClr val="FF0000"/>
                </a:solidFill>
                <a:latin typeface="+mj-lt"/>
                <a:cs typeface="Arial" panose="020B0604020202020204" pitchFamily="34" charset="0"/>
              </a:rPr>
              <a:t>motivos</a:t>
            </a:r>
            <a:r>
              <a:rPr lang="pt-PT" sz="3000">
                <a:latin typeface="+mj-lt"/>
                <a:cs typeface="Arial" panose="020B0604020202020204" pitchFamily="34" charset="0"/>
              </a:rPr>
              <a:t> para </a:t>
            </a:r>
            <a:r>
              <a:rPr lang="pt-PT" sz="3000" b="1">
                <a:solidFill>
                  <a:srgbClr val="FF0000"/>
                </a:solidFill>
                <a:latin typeface="+mj-lt"/>
                <a:cs typeface="Arial" panose="020B0604020202020204" pitchFamily="34" charset="0"/>
              </a:rPr>
              <a:t>interceção de dados de conteúdo</a:t>
            </a:r>
            <a:r>
              <a:rPr lang="pt-PT" sz="3000">
                <a:latin typeface="+mj-lt"/>
                <a:cs typeface="Arial" panose="020B0604020202020204" pitchFamily="34" charset="0"/>
              </a:rPr>
              <a:t>:</a:t>
            </a:r>
          </a:p>
        </p:txBody>
      </p:sp>
      <p:sp>
        <p:nvSpPr>
          <p:cNvPr id="44037"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9ABBEC3-26E3-4660-A8C4-C885191FAE9D}" type="slidenum">
              <a:rPr lang="en-US" altLang="en-US">
                <a:solidFill>
                  <a:srgbClr val="898989"/>
                </a:solidFill>
                <a:latin typeface="Calibri" panose="020F0502020204030204" pitchFamily="34" charset="0"/>
              </a:rPr>
              <a:pPr/>
              <a:t>57</a:t>
            </a:fld>
            <a:endParaRPr lang="en-US" altLang="en-US">
              <a:solidFill>
                <a:srgbClr val="898989"/>
              </a:solidFill>
              <a:latin typeface="Calibri" panose="020F0502020204030204" pitchFamily="34" charset="0"/>
            </a:endParaRPr>
          </a:p>
        </p:txBody>
      </p:sp>
      <p:sp>
        <p:nvSpPr>
          <p:cNvPr id="6" name="TextBox 5"/>
          <p:cNvSpPr txBox="1"/>
          <p:nvPr/>
        </p:nvSpPr>
        <p:spPr>
          <a:xfrm>
            <a:off x="350838" y="2198688"/>
            <a:ext cx="6602412" cy="3693319"/>
          </a:xfrm>
          <a:prstGeom prst="rect">
            <a:avLst/>
          </a:prstGeom>
          <a:noFill/>
        </p:spPr>
        <p:txBody>
          <a:bodyPr>
            <a:spAutoFit/>
          </a:bodyPr>
          <a:lstStyle/>
          <a:p>
            <a:pPr marL="914400" lvl="1" indent="-457200" algn="just">
              <a:buFont typeface="Wingdings" panose="05000000000000000000" pitchFamily="2" charset="2"/>
              <a:buChar char="Ø"/>
              <a:defRPr/>
            </a:pPr>
            <a:r>
              <a:rPr lang="pt-PT" sz="2600" b="1" dirty="0">
                <a:solidFill>
                  <a:srgbClr val="FF0000"/>
                </a:solidFill>
                <a:latin typeface="+mj-lt"/>
                <a:cs typeface="Arial" panose="020B0604020202020204" pitchFamily="34" charset="0"/>
              </a:rPr>
              <a:t>Outros procedimentos</a:t>
            </a:r>
            <a:r>
              <a:rPr lang="pt-PT" sz="2600" dirty="0">
                <a:latin typeface="+mj-lt"/>
                <a:cs typeface="Arial" panose="020B0604020202020204" pitchFamily="34" charset="0"/>
              </a:rPr>
              <a:t> </a:t>
            </a:r>
            <a:r>
              <a:rPr lang="pt-PT" sz="2600" b="1" dirty="0">
                <a:solidFill>
                  <a:srgbClr val="FF0000"/>
                </a:solidFill>
                <a:latin typeface="+mj-lt"/>
                <a:cs typeface="Arial" panose="020B0604020202020204" pitchFamily="34" charset="0"/>
              </a:rPr>
              <a:t>não foram ou provavelmente não serão bem sucedidos</a:t>
            </a:r>
            <a:r>
              <a:rPr lang="pt-PT" sz="2600" dirty="0">
                <a:latin typeface="+mj-lt"/>
                <a:cs typeface="Arial" panose="020B0604020202020204" pitchFamily="34" charset="0"/>
              </a:rPr>
              <a:t> na obtenção de informações solicitadas para serem adquiridas</a:t>
            </a:r>
          </a:p>
          <a:p>
            <a:pPr marL="914400" lvl="1" indent="-457200" algn="just">
              <a:buFont typeface="Wingdings" panose="05000000000000000000" pitchFamily="2" charset="2"/>
              <a:buChar char="Ø"/>
              <a:defRPr/>
            </a:pPr>
            <a:r>
              <a:rPr lang="pt-PT" sz="2600" b="1" dirty="0">
                <a:solidFill>
                  <a:srgbClr val="FF0000"/>
                </a:solidFill>
                <a:latin typeface="+mj-lt"/>
                <a:cs typeface="Arial" panose="020B0604020202020204" pitchFamily="34" charset="0"/>
              </a:rPr>
              <a:t>Outros procedimentos </a:t>
            </a:r>
            <a:r>
              <a:rPr lang="pt-PT" sz="2600" dirty="0">
                <a:latin typeface="+mj-lt"/>
                <a:cs typeface="Arial" panose="020B0604020202020204" pitchFamily="34" charset="0"/>
              </a:rPr>
              <a:t>são </a:t>
            </a:r>
            <a:r>
              <a:rPr lang="pt-PT" sz="2600" b="1" dirty="0">
                <a:solidFill>
                  <a:srgbClr val="FF0000"/>
                </a:solidFill>
                <a:latin typeface="+mj-lt"/>
                <a:cs typeface="Arial" panose="020B0604020202020204" pitchFamily="34" charset="0"/>
              </a:rPr>
              <a:t>muito</a:t>
            </a:r>
            <a:r>
              <a:rPr lang="pt-PT" sz="2600" dirty="0">
                <a:solidFill>
                  <a:srgbClr val="FF0000"/>
                </a:solidFill>
                <a:latin typeface="+mj-lt"/>
                <a:cs typeface="Arial" panose="020B0604020202020204" pitchFamily="34" charset="0"/>
              </a:rPr>
              <a:t> </a:t>
            </a:r>
            <a:r>
              <a:rPr lang="pt-PT" sz="2600" b="1" dirty="0">
                <a:solidFill>
                  <a:srgbClr val="FF0000"/>
                </a:solidFill>
                <a:latin typeface="+mj-lt"/>
                <a:cs typeface="Arial" panose="020B0604020202020204" pitchFamily="34" charset="0"/>
              </a:rPr>
              <a:t>perigosos</a:t>
            </a:r>
            <a:r>
              <a:rPr lang="pt-PT" sz="2600" dirty="0">
                <a:solidFill>
                  <a:srgbClr val="FF0000"/>
                </a:solidFill>
                <a:latin typeface="+mj-lt"/>
                <a:cs typeface="Arial" panose="020B0604020202020204" pitchFamily="34" charset="0"/>
              </a:rPr>
              <a:t> </a:t>
            </a:r>
            <a:r>
              <a:rPr lang="pt-PT" sz="2600" dirty="0">
                <a:latin typeface="+mj-lt"/>
                <a:cs typeface="Arial" panose="020B0604020202020204" pitchFamily="34" charset="0"/>
              </a:rPr>
              <a:t>para serem adotados nas circunstâncias </a:t>
            </a:r>
          </a:p>
          <a:p>
            <a:pPr marL="914400" lvl="1" indent="-457200" algn="just">
              <a:buFont typeface="Wingdings" panose="05000000000000000000" pitchFamily="2" charset="2"/>
              <a:buChar char="Ø"/>
              <a:defRPr/>
            </a:pPr>
            <a:r>
              <a:rPr lang="pt-PT" sz="2600" b="1" dirty="0">
                <a:solidFill>
                  <a:srgbClr val="FF0000"/>
                </a:solidFill>
                <a:latin typeface="+mj-lt"/>
                <a:cs typeface="Arial" panose="020B0604020202020204" pitchFamily="34" charset="0"/>
              </a:rPr>
              <a:t>Outros procedimentos,</a:t>
            </a:r>
            <a:r>
              <a:rPr lang="pt-PT" sz="2600" dirty="0">
                <a:solidFill>
                  <a:srgbClr val="FF0000"/>
                </a:solidFill>
                <a:latin typeface="+mj-lt"/>
                <a:cs typeface="Arial" panose="020B0604020202020204" pitchFamily="34" charset="0"/>
              </a:rPr>
              <a:t> </a:t>
            </a:r>
            <a:r>
              <a:rPr lang="pt-PT" sz="2600" dirty="0">
                <a:latin typeface="+mj-lt"/>
                <a:cs typeface="Arial" panose="020B0604020202020204" pitchFamily="34" charset="0"/>
              </a:rPr>
              <a:t>tendo em conta a </a:t>
            </a:r>
            <a:r>
              <a:rPr lang="pt-PT" sz="2600" b="1" dirty="0">
                <a:solidFill>
                  <a:srgbClr val="FF0000"/>
                </a:solidFill>
                <a:latin typeface="+mj-lt"/>
                <a:cs typeface="Arial" panose="020B0604020202020204" pitchFamily="34" charset="0"/>
              </a:rPr>
              <a:t>urgência</a:t>
            </a:r>
            <a:r>
              <a:rPr lang="pt-PT" sz="2600" dirty="0">
                <a:latin typeface="+mj-lt"/>
                <a:cs typeface="Arial" panose="020B0604020202020204" pitchFamily="34" charset="0"/>
              </a:rPr>
              <a:t> do caso, são </a:t>
            </a:r>
            <a:r>
              <a:rPr lang="pt-PT" sz="2600" b="1" dirty="0">
                <a:solidFill>
                  <a:srgbClr val="FF0000"/>
                </a:solidFill>
                <a:latin typeface="+mj-lt"/>
                <a:cs typeface="Arial" panose="020B0604020202020204" pitchFamily="34" charset="0"/>
              </a:rPr>
              <a:t>impraticáveis </a:t>
            </a:r>
          </a:p>
        </p:txBody>
      </p:sp>
      <p:pic>
        <p:nvPicPr>
          <p:cNvPr id="44039" name="Picture 4" descr="Resultado da imagem para clipart de peri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65988" y="2624138"/>
            <a:ext cx="1633537"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0" name="Picture 6" descr="Resultado da imagem para clipart urgente"/>
          <p:cNvPicPr>
            <a:picLocks noChangeAspect="1" noChangeArrowheads="1"/>
          </p:cNvPicPr>
          <p:nvPr/>
        </p:nvPicPr>
        <p:blipFill>
          <a:blip r:embed="rId4">
            <a:extLst>
              <a:ext uri="{28A0092B-C50C-407E-A947-70E740481C1C}">
                <a14:useLocalDpi xmlns:a14="http://schemas.microsoft.com/office/drawing/2010/main" val="0"/>
              </a:ext>
            </a:extLst>
          </a:blip>
          <a:srcRect b="30928"/>
          <a:stretch>
            <a:fillRect/>
          </a:stretch>
        </p:blipFill>
        <p:spPr bwMode="auto">
          <a:xfrm>
            <a:off x="7097713" y="4265613"/>
            <a:ext cx="2046287" cy="97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p:cNvSpPr>
          <p:nvPr>
            <p:ph type="title"/>
          </p:nvPr>
        </p:nvSpPr>
        <p:spPr>
          <a:xfrm>
            <a:off x="350838" y="201613"/>
            <a:ext cx="8229600" cy="1143000"/>
          </a:xfrm>
        </p:spPr>
        <p:txBody>
          <a:bodyPr/>
          <a:lstStyle/>
          <a:p>
            <a:pPr eaLnBrk="1" hangingPunct="1"/>
            <a:r>
              <a:rPr lang="pt-PT" b="1"/>
              <a:t>Motivos</a:t>
            </a:r>
          </a:p>
        </p:txBody>
      </p:sp>
      <p:sp>
        <p:nvSpPr>
          <p:cNvPr id="45059"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1015663"/>
          </a:xfrm>
          <a:prstGeom prst="rect">
            <a:avLst/>
          </a:prstGeom>
          <a:noFill/>
        </p:spPr>
        <p:txBody>
          <a:bodyPr>
            <a:spAutoFit/>
          </a:bodyPr>
          <a:lstStyle/>
          <a:p>
            <a:pPr algn="just">
              <a:defRPr/>
            </a:pPr>
            <a:r>
              <a:rPr lang="pt-PT" sz="3000" dirty="0">
                <a:latin typeface="+mj-lt"/>
                <a:cs typeface="Arial" panose="020B0604020202020204" pitchFamily="34" charset="0"/>
              </a:rPr>
              <a:t>Outros motivos:</a:t>
            </a:r>
          </a:p>
          <a:p>
            <a:pPr algn="just">
              <a:defRPr/>
            </a:pPr>
            <a:endParaRPr lang="pt-PT" sz="3000" dirty="0">
              <a:latin typeface="+mj-lt"/>
              <a:cs typeface="Arial" panose="020B0604020202020204" pitchFamily="34" charset="0"/>
            </a:endParaRPr>
          </a:p>
        </p:txBody>
      </p:sp>
      <p:sp>
        <p:nvSpPr>
          <p:cNvPr id="45061"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7C2041C-1467-4A9A-8790-BD490BC5039E}" type="slidenum">
              <a:rPr lang="en-US" altLang="en-US">
                <a:solidFill>
                  <a:srgbClr val="898989"/>
                </a:solidFill>
                <a:latin typeface="Calibri" panose="020F0502020204030204" pitchFamily="34" charset="0"/>
              </a:rPr>
              <a:pPr/>
              <a:t>58</a:t>
            </a:fld>
            <a:endParaRPr lang="en-US" altLang="en-US">
              <a:solidFill>
                <a:srgbClr val="898989"/>
              </a:solidFill>
              <a:latin typeface="Calibri" panose="020F0502020204030204" pitchFamily="34" charset="0"/>
            </a:endParaRPr>
          </a:p>
        </p:txBody>
      </p:sp>
      <p:sp>
        <p:nvSpPr>
          <p:cNvPr id="6" name="TextBox 5"/>
          <p:cNvSpPr txBox="1"/>
          <p:nvPr/>
        </p:nvSpPr>
        <p:spPr>
          <a:xfrm>
            <a:off x="350838" y="2260600"/>
            <a:ext cx="6602412" cy="3109913"/>
          </a:xfrm>
          <a:prstGeom prst="rect">
            <a:avLst/>
          </a:prstGeom>
          <a:noFill/>
        </p:spPr>
        <p:txBody>
          <a:bodyPr>
            <a:spAutoFit/>
          </a:bodyPr>
          <a:lstStyle/>
          <a:p>
            <a:pPr marL="914400" lvl="1" indent="-457200" algn="just">
              <a:buFont typeface="Wingdings" panose="05000000000000000000" pitchFamily="2" charset="2"/>
              <a:buChar char="Ø"/>
              <a:defRPr/>
            </a:pPr>
            <a:r>
              <a:rPr lang="pt-PT" sz="2800" dirty="0">
                <a:latin typeface="+mj-lt"/>
              </a:rPr>
              <a:t>O pedido é resultado do </a:t>
            </a:r>
            <a:r>
              <a:rPr lang="pt-PT" sz="2800" b="1" dirty="0">
                <a:solidFill>
                  <a:srgbClr val="FF0000"/>
                </a:solidFill>
                <a:latin typeface="+mj-lt"/>
              </a:rPr>
              <a:t>pedido de assistência mútua já feita </a:t>
            </a:r>
            <a:r>
              <a:rPr lang="pt-PT" sz="2800" dirty="0">
                <a:latin typeface="+mj-lt"/>
              </a:rPr>
              <a:t>pelo país estrangeiro</a:t>
            </a:r>
          </a:p>
          <a:p>
            <a:pPr marL="914400" lvl="1" indent="-457200" algn="just">
              <a:buFont typeface="Wingdings" panose="05000000000000000000" pitchFamily="2" charset="2"/>
              <a:buChar char="Ø"/>
              <a:defRPr/>
            </a:pPr>
            <a:endParaRPr lang="en-US" altLang="en-US" sz="2800" dirty="0">
              <a:latin typeface="+mj-lt"/>
            </a:endParaRPr>
          </a:p>
          <a:p>
            <a:pPr marL="914400" lvl="1" indent="-457200" algn="just">
              <a:buFont typeface="Wingdings" panose="05000000000000000000" pitchFamily="2" charset="2"/>
              <a:buChar char="Ø"/>
              <a:defRPr/>
            </a:pPr>
            <a:r>
              <a:rPr lang="pt-PT" sz="2800" dirty="0">
                <a:latin typeface="+mj-lt"/>
              </a:rPr>
              <a:t>O pedido é resultado da </a:t>
            </a:r>
            <a:r>
              <a:rPr lang="pt-PT" sz="2800" b="1" dirty="0">
                <a:solidFill>
                  <a:srgbClr val="FF0000"/>
                </a:solidFill>
                <a:latin typeface="+mj-lt"/>
              </a:rPr>
              <a:t>solicitação urgente de ajuda mútua a ser </a:t>
            </a:r>
            <a:r>
              <a:rPr lang="pt-PT" sz="2800" b="1" dirty="0" err="1">
                <a:solidFill>
                  <a:srgbClr val="FF0000"/>
                </a:solidFill>
                <a:latin typeface="+mj-lt"/>
              </a:rPr>
              <a:t>efetuada</a:t>
            </a:r>
            <a:r>
              <a:rPr lang="pt-PT" sz="2800" dirty="0">
                <a:latin typeface="+mj-lt"/>
              </a:rPr>
              <a:t> por um país estrangeiro</a:t>
            </a:r>
          </a:p>
        </p:txBody>
      </p:sp>
      <p:pic>
        <p:nvPicPr>
          <p:cNvPr id="45063" name="Picture 2" descr="Imagem relacionad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1400" y="1447800"/>
            <a:ext cx="1625600"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4" name="Picture 6" descr="Resultado da imagem para clipart do glob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96175" y="3681413"/>
            <a:ext cx="1416050"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457200" y="300038"/>
            <a:ext cx="8229600" cy="1143000"/>
          </a:xfrm>
        </p:spPr>
        <p:txBody>
          <a:bodyPr/>
          <a:lstStyle/>
          <a:p>
            <a:r>
              <a:rPr lang="pt-PT" b="1"/>
              <a:t>Motivos</a:t>
            </a:r>
          </a:p>
        </p:txBody>
      </p:sp>
      <p:sp>
        <p:nvSpPr>
          <p:cNvPr id="46083" name="Content Placeholder 2"/>
          <p:cNvSpPr>
            <a:spLocks noGrp="1"/>
          </p:cNvSpPr>
          <p:nvPr>
            <p:ph idx="1"/>
          </p:nvPr>
        </p:nvSpPr>
        <p:spPr>
          <a:xfrm>
            <a:off x="457200" y="1614488"/>
            <a:ext cx="7913688" cy="4525962"/>
          </a:xfrm>
        </p:spPr>
        <p:txBody>
          <a:bodyPr/>
          <a:lstStyle/>
          <a:p>
            <a:pPr algn="just"/>
            <a:r>
              <a:rPr lang="pt-PT" sz="2800" b="1" dirty="0">
                <a:solidFill>
                  <a:srgbClr val="FF0000"/>
                </a:solidFill>
              </a:rPr>
              <a:t>Descreva</a:t>
            </a:r>
            <a:r>
              <a:rPr lang="pt-PT" sz="2800" dirty="0"/>
              <a:t> as </a:t>
            </a:r>
            <a:r>
              <a:rPr lang="pt-PT" sz="2800" b="1" dirty="0">
                <a:solidFill>
                  <a:srgbClr val="FF0000"/>
                </a:solidFill>
              </a:rPr>
              <a:t>informações</a:t>
            </a:r>
            <a:r>
              <a:rPr lang="pt-PT" sz="2800" dirty="0"/>
              <a:t>, </a:t>
            </a:r>
            <a:r>
              <a:rPr lang="pt-PT" sz="2800" b="1" dirty="0">
                <a:solidFill>
                  <a:srgbClr val="FF0000"/>
                </a:solidFill>
              </a:rPr>
              <a:t>dados</a:t>
            </a:r>
            <a:r>
              <a:rPr lang="pt-PT" sz="2800" dirty="0"/>
              <a:t> ou </a:t>
            </a:r>
            <a:r>
              <a:rPr lang="pt-PT" sz="2800" b="1" dirty="0">
                <a:solidFill>
                  <a:srgbClr val="FF0000"/>
                </a:solidFill>
              </a:rPr>
              <a:t>computadores</a:t>
            </a:r>
            <a:r>
              <a:rPr lang="pt-PT" sz="2800" dirty="0"/>
              <a:t> procurados particularmente para mostrar:</a:t>
            </a:r>
          </a:p>
          <a:p>
            <a:pPr lvl="1" algn="just"/>
            <a:r>
              <a:rPr lang="pt-PT" b="1" dirty="0">
                <a:solidFill>
                  <a:srgbClr val="FF0000"/>
                </a:solidFill>
              </a:rPr>
              <a:t>Relevância</a:t>
            </a:r>
            <a:r>
              <a:rPr lang="pt-PT" dirty="0"/>
              <a:t> para o poder processual a ser utilizado</a:t>
            </a:r>
          </a:p>
          <a:p>
            <a:pPr lvl="1" algn="just"/>
            <a:r>
              <a:rPr lang="pt-PT" b="1" dirty="0">
                <a:solidFill>
                  <a:srgbClr val="FF0000"/>
                </a:solidFill>
              </a:rPr>
              <a:t>Valor substancial </a:t>
            </a:r>
            <a:r>
              <a:rPr lang="pt-PT" dirty="0"/>
              <a:t>para a investigação criminal especificada</a:t>
            </a:r>
          </a:p>
          <a:p>
            <a:pPr algn="just"/>
            <a:r>
              <a:rPr lang="pt-PT" sz="2800" dirty="0"/>
              <a:t>Explicar se os dados são </a:t>
            </a:r>
            <a:r>
              <a:rPr lang="pt-PT" sz="2800" b="1" dirty="0">
                <a:solidFill>
                  <a:srgbClr val="FF0000"/>
                </a:solidFill>
              </a:rPr>
              <a:t>privilegiados</a:t>
            </a:r>
            <a:r>
              <a:rPr lang="pt-PT" sz="2800" dirty="0"/>
              <a:t> ou </a:t>
            </a:r>
            <a:r>
              <a:rPr lang="pt-PT" sz="2800" b="1" dirty="0">
                <a:solidFill>
                  <a:srgbClr val="FF0000"/>
                </a:solidFill>
              </a:rPr>
              <a:t>confidenciais</a:t>
            </a:r>
            <a:r>
              <a:rPr lang="pt-PT" sz="2800" dirty="0"/>
              <a:t> e, caso sejam, </a:t>
            </a:r>
            <a:r>
              <a:rPr lang="pt-PT" sz="2800" b="1" dirty="0">
                <a:solidFill>
                  <a:srgbClr val="FF0000"/>
                </a:solidFill>
              </a:rPr>
              <a:t>justificação</a:t>
            </a:r>
            <a:r>
              <a:rPr lang="pt-PT" sz="2800" dirty="0"/>
              <a:t> para o exercício do poder processual em relação a tais dados</a:t>
            </a:r>
          </a:p>
        </p:txBody>
      </p:sp>
      <p:sp>
        <p:nvSpPr>
          <p:cNvPr id="4608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20166FF-8F35-4BB3-8CCB-BDCF09C8C162}" type="slidenum">
              <a:rPr lang="en-US" altLang="en-US">
                <a:solidFill>
                  <a:srgbClr val="898989"/>
                </a:solidFill>
                <a:latin typeface="Calibri" panose="020F0502020204030204" pitchFamily="34" charset="0"/>
              </a:rPr>
              <a:pPr/>
              <a:t>59</a:t>
            </a:fld>
            <a:endParaRPr lang="en-US" altLang="en-US">
              <a:solidFill>
                <a:srgbClr val="898989"/>
              </a:solidFill>
              <a:latin typeface="Calibri" panose="020F050202020403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p:cNvSpPr>
          <p:nvPr>
            <p:ph type="title"/>
          </p:nvPr>
        </p:nvSpPr>
        <p:spPr>
          <a:xfrm>
            <a:off x="350838" y="317500"/>
            <a:ext cx="8229600" cy="1143000"/>
          </a:xfrm>
        </p:spPr>
        <p:txBody>
          <a:bodyPr/>
          <a:lstStyle/>
          <a:p>
            <a:pPr eaLnBrk="1" hangingPunct="1"/>
            <a:r>
              <a:rPr lang="pt-PT" b="1"/>
              <a:t>Exercício dos poderes processuais</a:t>
            </a:r>
          </a:p>
        </p:txBody>
      </p:sp>
      <p:sp>
        <p:nvSpPr>
          <p:cNvPr id="7171" name="Rectangle 3"/>
          <p:cNvSpPr txBox="1">
            <a:spLocks/>
          </p:cNvSpPr>
          <p:nvPr/>
        </p:nvSpPr>
        <p:spPr bwMode="auto">
          <a:xfrm>
            <a:off x="457200" y="1530350"/>
            <a:ext cx="8229600" cy="475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r>
              <a:rPr lang="pt-PT" sz="2800" dirty="0">
                <a:latin typeface="Calibri" panose="020F0502020204030204" pitchFamily="34" charset="0"/>
              </a:rPr>
              <a:t>A Nota Explicativa à Convenção de Budapeste: </a:t>
            </a:r>
            <a:r>
              <a:rPr lang="pt-PT" sz="2800" b="1" i="1" dirty="0">
                <a:solidFill>
                  <a:srgbClr val="FF0000"/>
                </a:solidFill>
                <a:latin typeface="Calibri" panose="020F0502020204030204" pitchFamily="34" charset="0"/>
              </a:rPr>
              <a:t>"autoridade competente</a:t>
            </a:r>
            <a:r>
              <a:rPr lang="pt-PT" sz="2800" i="1" dirty="0">
                <a:latin typeface="Calibri" panose="020F0502020204030204" pitchFamily="34" charset="0"/>
              </a:rPr>
              <a:t>" refere-se a uma </a:t>
            </a:r>
            <a:r>
              <a:rPr lang="pt-PT" sz="2800" b="1" i="1" dirty="0">
                <a:solidFill>
                  <a:srgbClr val="FF0000"/>
                </a:solidFill>
                <a:latin typeface="Calibri" panose="020F0502020204030204" pitchFamily="34" charset="0"/>
              </a:rPr>
              <a:t>autoridade judicial</a:t>
            </a:r>
            <a:r>
              <a:rPr lang="pt-PT" sz="2800" i="1" dirty="0">
                <a:latin typeface="Calibri" panose="020F0502020204030204" pitchFamily="34" charset="0"/>
              </a:rPr>
              <a:t>, </a:t>
            </a:r>
            <a:r>
              <a:rPr lang="pt-PT" sz="2800" b="1" i="1" dirty="0">
                <a:solidFill>
                  <a:srgbClr val="FF0000"/>
                </a:solidFill>
                <a:latin typeface="Calibri" panose="020F0502020204030204" pitchFamily="34" charset="0"/>
              </a:rPr>
              <a:t>administrativa </a:t>
            </a:r>
            <a:r>
              <a:rPr lang="pt-PT" sz="2800" i="1" dirty="0">
                <a:latin typeface="Calibri" panose="020F0502020204030204" pitchFamily="34" charset="0"/>
              </a:rPr>
              <a:t>ou outra </a:t>
            </a:r>
            <a:r>
              <a:rPr lang="pt-PT" sz="2800" b="1" i="1" dirty="0">
                <a:solidFill>
                  <a:srgbClr val="FF0000"/>
                </a:solidFill>
                <a:latin typeface="Calibri" panose="020F0502020204030204" pitchFamily="34" charset="0"/>
              </a:rPr>
              <a:t>autoridade legal </a:t>
            </a:r>
            <a:r>
              <a:rPr lang="pt-PT" sz="2800" i="1" dirty="0">
                <a:latin typeface="Calibri" panose="020F0502020204030204" pitchFamily="34" charset="0"/>
              </a:rPr>
              <a:t>que esteja autorizada pela </a:t>
            </a:r>
            <a:r>
              <a:rPr lang="pt-PT" sz="2800" b="1" i="1" dirty="0">
                <a:solidFill>
                  <a:srgbClr val="FF0000"/>
                </a:solidFill>
                <a:latin typeface="Calibri" panose="020F0502020204030204" pitchFamily="34" charset="0"/>
              </a:rPr>
              <a:t>legislação nacional </a:t>
            </a:r>
            <a:r>
              <a:rPr lang="pt-PT" sz="2800" i="1" dirty="0">
                <a:latin typeface="Calibri" panose="020F0502020204030204" pitchFamily="34" charset="0"/>
              </a:rPr>
              <a:t>para </a:t>
            </a:r>
            <a:r>
              <a:rPr lang="pt-PT" sz="2800" b="1" i="1" dirty="0">
                <a:solidFill>
                  <a:srgbClr val="FF0000"/>
                </a:solidFill>
                <a:latin typeface="Calibri" panose="020F0502020204030204" pitchFamily="34" charset="0"/>
              </a:rPr>
              <a:t>ordenar, autorizar ou implementar a execução das medidas processuais</a:t>
            </a:r>
          </a:p>
          <a:p>
            <a:pPr algn="just" eaLnBrk="1" hangingPunct="1">
              <a:spcBef>
                <a:spcPct val="20000"/>
              </a:spcBef>
              <a:buFont typeface="Arial" panose="020B0604020202020204" pitchFamily="34" charset="0"/>
              <a:buChar char="•"/>
            </a:pPr>
            <a:endParaRPr lang="en-GB" sz="2800" dirty="0">
              <a:latin typeface="Calibri" panose="020F0502020204030204" pitchFamily="34" charset="0"/>
            </a:endParaRPr>
          </a:p>
          <a:p>
            <a:pPr algn="just" eaLnBrk="1" hangingPunct="1">
              <a:spcBef>
                <a:spcPct val="20000"/>
              </a:spcBef>
              <a:buFont typeface="Arial" panose="020B0604020202020204" pitchFamily="34" charset="0"/>
              <a:buChar char="•"/>
            </a:pPr>
            <a:r>
              <a:rPr lang="pt-PT" sz="2800" b="1" dirty="0">
                <a:solidFill>
                  <a:srgbClr val="FF0000"/>
                </a:solidFill>
                <a:latin typeface="Calibri" panose="020F0502020204030204" pitchFamily="34" charset="0"/>
              </a:rPr>
              <a:t>Os sistemas jurídicos</a:t>
            </a:r>
            <a:r>
              <a:rPr lang="pt-PT" sz="2800" dirty="0">
                <a:latin typeface="Calibri" panose="020F0502020204030204" pitchFamily="34" charset="0"/>
              </a:rPr>
              <a:t> têm </a:t>
            </a:r>
            <a:r>
              <a:rPr lang="pt-PT" sz="2800" b="1" dirty="0">
                <a:solidFill>
                  <a:srgbClr val="FF0000"/>
                </a:solidFill>
                <a:latin typeface="Calibri" panose="020F0502020204030204" pitchFamily="34" charset="0"/>
              </a:rPr>
              <a:t>diferentes abordagens</a:t>
            </a:r>
            <a:r>
              <a:rPr lang="pt-PT" sz="2800" dirty="0">
                <a:latin typeface="Calibri" panose="020F0502020204030204" pitchFamily="34" charset="0"/>
              </a:rPr>
              <a:t> para o processo de solicitação de poderes processuais</a:t>
            </a:r>
          </a:p>
        </p:txBody>
      </p:sp>
      <p:sp>
        <p:nvSpPr>
          <p:cNvPr id="717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ACC12F5-F49D-4DEB-A63B-ED2129395AC3}" type="slidenum">
              <a:rPr lang="en-US" altLang="en-US">
                <a:solidFill>
                  <a:srgbClr val="898989"/>
                </a:solidFill>
                <a:latin typeface="Calibri" panose="020F0502020204030204" pitchFamily="34" charset="0"/>
              </a:rPr>
              <a:pPr/>
              <a:t>6</a:t>
            </a:fld>
            <a:endParaRPr lang="en-US" altLang="en-US">
              <a:solidFill>
                <a:srgbClr val="898989"/>
              </a:solidFill>
              <a:latin typeface="Calibri" panose="020F0502020204030204" pitchFamily="34"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457200" y="300038"/>
            <a:ext cx="8229600" cy="1143000"/>
          </a:xfrm>
        </p:spPr>
        <p:txBody>
          <a:bodyPr/>
          <a:lstStyle/>
          <a:p>
            <a:r>
              <a:rPr lang="pt-PT" b="1"/>
              <a:t>Explicação dos motivos</a:t>
            </a:r>
          </a:p>
        </p:txBody>
      </p:sp>
      <p:sp>
        <p:nvSpPr>
          <p:cNvPr id="80899" name="Content Placeholder 2"/>
          <p:cNvSpPr>
            <a:spLocks noGrp="1"/>
          </p:cNvSpPr>
          <p:nvPr>
            <p:ph idx="1"/>
          </p:nvPr>
        </p:nvSpPr>
        <p:spPr>
          <a:xfrm>
            <a:off x="457200" y="1284012"/>
            <a:ext cx="8368748" cy="4957762"/>
          </a:xfrm>
        </p:spPr>
        <p:txBody>
          <a:bodyPr/>
          <a:lstStyle/>
          <a:p>
            <a:pPr algn="just">
              <a:buFont typeface="Arial" charset="0"/>
              <a:buChar char="•"/>
              <a:defRPr/>
            </a:pPr>
            <a:r>
              <a:rPr lang="pt-PT" sz="2800" dirty="0"/>
              <a:t>Simplesmente declarar motivos pode não ser suficiente</a:t>
            </a:r>
          </a:p>
          <a:p>
            <a:pPr algn="just">
              <a:buFont typeface="Arial" charset="0"/>
              <a:buChar char="•"/>
              <a:defRPr/>
            </a:pPr>
            <a:r>
              <a:rPr lang="pt-PT" sz="2800" dirty="0"/>
              <a:t>Os motivos devem ser apoiados por informações disponíveis </a:t>
            </a:r>
          </a:p>
          <a:p>
            <a:pPr algn="just">
              <a:buFont typeface="Arial" charset="0"/>
              <a:buChar char="•"/>
              <a:defRPr/>
            </a:pPr>
            <a:r>
              <a:rPr lang="pt-PT" sz="2800" dirty="0"/>
              <a:t>Os pedidos devem mencionar:</a:t>
            </a:r>
          </a:p>
          <a:p>
            <a:pPr lvl="1" algn="just">
              <a:buFont typeface="Wingdings" panose="05000000000000000000" pitchFamily="2" charset="2"/>
              <a:buChar char="Ø"/>
              <a:defRPr/>
            </a:pPr>
            <a:r>
              <a:rPr lang="pt-PT" sz="2400" b="1" dirty="0">
                <a:solidFill>
                  <a:srgbClr val="FF0000"/>
                </a:solidFill>
              </a:rPr>
              <a:t>Fonte</a:t>
            </a:r>
            <a:r>
              <a:rPr lang="pt-PT" sz="2400" dirty="0"/>
              <a:t> de informação </a:t>
            </a:r>
          </a:p>
          <a:p>
            <a:pPr lvl="1" algn="just">
              <a:buFont typeface="Wingdings" panose="05000000000000000000" pitchFamily="2" charset="2"/>
              <a:buChar char="Ø"/>
              <a:defRPr/>
            </a:pPr>
            <a:r>
              <a:rPr lang="pt-PT" sz="2400" b="1" dirty="0">
                <a:solidFill>
                  <a:srgbClr val="FF0000"/>
                </a:solidFill>
              </a:rPr>
              <a:t>Qualidade</a:t>
            </a:r>
            <a:r>
              <a:rPr lang="pt-PT" sz="2400" dirty="0"/>
              <a:t> da informação </a:t>
            </a:r>
          </a:p>
          <a:p>
            <a:pPr lvl="1" algn="just">
              <a:buFont typeface="Wingdings" panose="05000000000000000000" pitchFamily="2" charset="2"/>
              <a:buChar char="Ø"/>
              <a:defRPr/>
            </a:pPr>
            <a:r>
              <a:rPr lang="pt-PT" sz="2400" b="1" dirty="0">
                <a:solidFill>
                  <a:srgbClr val="FF0000"/>
                </a:solidFill>
              </a:rPr>
              <a:t>Fiabilidade</a:t>
            </a:r>
            <a:r>
              <a:rPr lang="pt-PT" sz="2400" dirty="0"/>
              <a:t> da informação;</a:t>
            </a:r>
          </a:p>
          <a:p>
            <a:pPr lvl="1" algn="just">
              <a:buFont typeface="Wingdings" panose="05000000000000000000" pitchFamily="2" charset="2"/>
              <a:buChar char="Ø"/>
              <a:defRPr/>
            </a:pPr>
            <a:r>
              <a:rPr lang="pt-PT" sz="2400" b="1" dirty="0">
                <a:solidFill>
                  <a:srgbClr val="FF0000"/>
                </a:solidFill>
              </a:rPr>
              <a:t>Verificação</a:t>
            </a:r>
            <a:r>
              <a:rPr lang="pt-PT" sz="2400" dirty="0"/>
              <a:t> de informações;</a:t>
            </a:r>
          </a:p>
          <a:p>
            <a:pPr lvl="1" algn="just">
              <a:buFont typeface="Wingdings" panose="05000000000000000000" pitchFamily="2" charset="2"/>
              <a:buChar char="Ø"/>
              <a:defRPr/>
            </a:pPr>
            <a:r>
              <a:rPr lang="pt-PT" sz="2400" b="1" dirty="0">
                <a:solidFill>
                  <a:srgbClr val="FF0000"/>
                </a:solidFill>
              </a:rPr>
              <a:t>Utilidade</a:t>
            </a:r>
            <a:r>
              <a:rPr lang="pt-PT" sz="2400" dirty="0"/>
              <a:t> dos dados solicitados a serem obtidos</a:t>
            </a:r>
          </a:p>
          <a:p>
            <a:pPr lvl="1" algn="just">
              <a:buFont typeface="Wingdings" panose="05000000000000000000" pitchFamily="2" charset="2"/>
              <a:buChar char="Ø"/>
              <a:defRPr/>
            </a:pPr>
            <a:r>
              <a:rPr lang="pt-PT" sz="2400" b="1" dirty="0">
                <a:solidFill>
                  <a:srgbClr val="FF0000"/>
                </a:solidFill>
              </a:rPr>
              <a:t>Relevância</a:t>
            </a:r>
            <a:r>
              <a:rPr lang="pt-PT" sz="2400" dirty="0"/>
              <a:t> da medida solicitada para investigação</a:t>
            </a:r>
          </a:p>
        </p:txBody>
      </p:sp>
      <p:sp>
        <p:nvSpPr>
          <p:cNvPr id="4710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C556150-6B7D-4987-AD9C-3791C27A05C2}" type="slidenum">
              <a:rPr lang="en-US" altLang="en-US">
                <a:solidFill>
                  <a:srgbClr val="898989"/>
                </a:solidFill>
                <a:latin typeface="Calibri" panose="020F0502020204030204" pitchFamily="34" charset="0"/>
              </a:rPr>
              <a:pPr/>
              <a:t>60</a:t>
            </a:fld>
            <a:endParaRPr lang="en-US" altLang="en-US">
              <a:solidFill>
                <a:srgbClr val="898989"/>
              </a:solidFill>
              <a:latin typeface="Calibri" panose="020F0502020204030204" pitchFamily="34" charset="0"/>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457200" y="300038"/>
            <a:ext cx="8229600" cy="1143000"/>
          </a:xfrm>
        </p:spPr>
        <p:txBody>
          <a:bodyPr/>
          <a:lstStyle/>
          <a:p>
            <a:r>
              <a:rPr lang="pt-PT" b="1"/>
              <a:t>Estudos de caso: Motivos para apreensão</a:t>
            </a:r>
          </a:p>
        </p:txBody>
      </p:sp>
      <p:sp>
        <p:nvSpPr>
          <p:cNvPr id="80899" name="Content Placeholder 2"/>
          <p:cNvSpPr>
            <a:spLocks noGrp="1"/>
          </p:cNvSpPr>
          <p:nvPr>
            <p:ph idx="1"/>
          </p:nvPr>
        </p:nvSpPr>
        <p:spPr>
          <a:xfrm>
            <a:off x="457200" y="1636713"/>
            <a:ext cx="7913688" cy="4525962"/>
          </a:xfrm>
        </p:spPr>
        <p:txBody>
          <a:bodyPr/>
          <a:lstStyle/>
          <a:p>
            <a:pPr marL="0" indent="0" algn="just">
              <a:buNone/>
              <a:defRPr/>
            </a:pPr>
            <a:r>
              <a:rPr lang="pt-PT" sz="2400" b="1" dirty="0"/>
              <a:t>Alguns motivos:</a:t>
            </a:r>
          </a:p>
          <a:p>
            <a:pPr algn="just">
              <a:buFont typeface="Arial" charset="0"/>
              <a:buChar char="•"/>
              <a:defRPr/>
            </a:pPr>
            <a:r>
              <a:rPr lang="pt-PT" sz="2400" dirty="0"/>
              <a:t>Pedido de auxílio mútuo recebido de Atlantis</a:t>
            </a:r>
          </a:p>
          <a:p>
            <a:pPr algn="just">
              <a:buFont typeface="Arial" charset="0"/>
              <a:buChar char="•"/>
              <a:defRPr/>
            </a:pPr>
            <a:r>
              <a:rPr lang="pt-PT" sz="2400" dirty="0"/>
              <a:t>Infração grave cometida (</a:t>
            </a:r>
            <a:r>
              <a:rPr lang="pt-PT" sz="2400" dirty="0" err="1"/>
              <a:t>BEC</a:t>
            </a:r>
            <a:r>
              <a:rPr lang="pt-PT" sz="2400" dirty="0"/>
              <a:t>)</a:t>
            </a:r>
          </a:p>
          <a:p>
            <a:pPr algn="just">
              <a:buFont typeface="Arial" charset="0"/>
              <a:buChar char="•"/>
              <a:defRPr/>
            </a:pPr>
            <a:r>
              <a:rPr lang="pt-PT" sz="2400" dirty="0"/>
              <a:t>Probabilidade de autores de crimes repetirem a infração</a:t>
            </a:r>
          </a:p>
          <a:p>
            <a:pPr algn="just">
              <a:buFont typeface="Arial" charset="0"/>
              <a:buChar char="•"/>
              <a:defRPr/>
            </a:pPr>
            <a:r>
              <a:rPr lang="pt-PT" sz="2400" dirty="0"/>
              <a:t>A Agência </a:t>
            </a:r>
            <a:r>
              <a:rPr lang="pt-PT" sz="2400" dirty="0" err="1"/>
              <a:t>Ostland</a:t>
            </a:r>
            <a:r>
              <a:rPr lang="pt-PT" sz="2400" dirty="0"/>
              <a:t> tem informações de assinante em forma de dados informáticos que permitem a identificação de titulares de conta bancária</a:t>
            </a:r>
          </a:p>
          <a:p>
            <a:pPr algn="just">
              <a:buFont typeface="Arial" charset="0"/>
              <a:buChar char="•"/>
              <a:defRPr/>
            </a:pPr>
            <a:r>
              <a:rPr lang="pt-PT" sz="2400" dirty="0"/>
              <a:t>Considerar os códigos de acesso inacessíveis evitará que os criminosos acedam aos produtos do crime</a:t>
            </a:r>
          </a:p>
          <a:p>
            <a:pPr algn="just">
              <a:buFont typeface="Arial" charset="0"/>
              <a:buChar char="•"/>
              <a:defRPr/>
            </a:pPr>
            <a:r>
              <a:rPr lang="pt-PT" sz="2400" dirty="0"/>
              <a:t>A Agência </a:t>
            </a:r>
            <a:r>
              <a:rPr lang="pt-PT" sz="2400" dirty="0" err="1"/>
              <a:t>Ostland</a:t>
            </a:r>
            <a:r>
              <a:rPr lang="pt-PT" sz="2400" dirty="0"/>
              <a:t> não tem capacidade para apresentar os dados - portanto, é necessária a apreensão </a:t>
            </a:r>
          </a:p>
        </p:txBody>
      </p:sp>
      <p:sp>
        <p:nvSpPr>
          <p:cNvPr id="4710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C556150-6B7D-4987-AD9C-3791C27A05C2}" type="slidenum">
              <a:rPr lang="en-US" altLang="en-US">
                <a:solidFill>
                  <a:srgbClr val="898989"/>
                </a:solidFill>
                <a:latin typeface="Calibri" panose="020F0502020204030204" pitchFamily="34" charset="0"/>
              </a:rPr>
              <a:pPr/>
              <a:t>61</a:t>
            </a:fld>
            <a:endParaRPr lang="en-US" altLang="en-US">
              <a:solidFill>
                <a:srgbClr val="898989"/>
              </a:solidFill>
              <a:latin typeface="Calibri" panose="020F0502020204030204" pitchFamily="34" charset="0"/>
            </a:endParaRPr>
          </a:p>
        </p:txBody>
      </p:sp>
    </p:spTree>
    <p:extLst>
      <p:ext uri="{BB962C8B-B14F-4D97-AF65-F5344CB8AC3E}">
        <p14:creationId xmlns:p14="http://schemas.microsoft.com/office/powerpoint/2010/main" val="4056129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0899">
                                            <p:txEl>
                                              <p:pRg st="1" end="1"/>
                                            </p:txEl>
                                          </p:spTgt>
                                        </p:tgtEl>
                                        <p:attrNameLst>
                                          <p:attrName>style.visibility</p:attrName>
                                        </p:attrNameLst>
                                      </p:cBhvr>
                                      <p:to>
                                        <p:strVal val="visible"/>
                                      </p:to>
                                    </p:set>
                                    <p:animEffect transition="in" filter="fade">
                                      <p:cBhvr>
                                        <p:cTn id="7" dur="500"/>
                                        <p:tgtEl>
                                          <p:spTgt spid="8089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0899">
                                            <p:txEl>
                                              <p:pRg st="2" end="2"/>
                                            </p:txEl>
                                          </p:spTgt>
                                        </p:tgtEl>
                                        <p:attrNameLst>
                                          <p:attrName>style.visibility</p:attrName>
                                        </p:attrNameLst>
                                      </p:cBhvr>
                                      <p:to>
                                        <p:strVal val="visible"/>
                                      </p:to>
                                    </p:set>
                                    <p:animEffect transition="in" filter="fade">
                                      <p:cBhvr>
                                        <p:cTn id="12" dur="500"/>
                                        <p:tgtEl>
                                          <p:spTgt spid="8089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0899">
                                            <p:txEl>
                                              <p:pRg st="3" end="3"/>
                                            </p:txEl>
                                          </p:spTgt>
                                        </p:tgtEl>
                                        <p:attrNameLst>
                                          <p:attrName>style.visibility</p:attrName>
                                        </p:attrNameLst>
                                      </p:cBhvr>
                                      <p:to>
                                        <p:strVal val="visible"/>
                                      </p:to>
                                    </p:set>
                                    <p:animEffect transition="in" filter="fade">
                                      <p:cBhvr>
                                        <p:cTn id="17" dur="500"/>
                                        <p:tgtEl>
                                          <p:spTgt spid="8089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0899">
                                            <p:txEl>
                                              <p:pRg st="4" end="4"/>
                                            </p:txEl>
                                          </p:spTgt>
                                        </p:tgtEl>
                                        <p:attrNameLst>
                                          <p:attrName>style.visibility</p:attrName>
                                        </p:attrNameLst>
                                      </p:cBhvr>
                                      <p:to>
                                        <p:strVal val="visible"/>
                                      </p:to>
                                    </p:set>
                                    <p:animEffect transition="in" filter="fade">
                                      <p:cBhvr>
                                        <p:cTn id="22" dur="500"/>
                                        <p:tgtEl>
                                          <p:spTgt spid="80899">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0899">
                                            <p:txEl>
                                              <p:pRg st="5" end="5"/>
                                            </p:txEl>
                                          </p:spTgt>
                                        </p:tgtEl>
                                        <p:attrNameLst>
                                          <p:attrName>style.visibility</p:attrName>
                                        </p:attrNameLst>
                                      </p:cBhvr>
                                      <p:to>
                                        <p:strVal val="visible"/>
                                      </p:to>
                                    </p:set>
                                    <p:animEffect transition="in" filter="fade">
                                      <p:cBhvr>
                                        <p:cTn id="27" dur="500"/>
                                        <p:tgtEl>
                                          <p:spTgt spid="80899">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0899">
                                            <p:txEl>
                                              <p:pRg st="6" end="6"/>
                                            </p:txEl>
                                          </p:spTgt>
                                        </p:tgtEl>
                                        <p:attrNameLst>
                                          <p:attrName>style.visibility</p:attrName>
                                        </p:attrNameLst>
                                      </p:cBhvr>
                                      <p:to>
                                        <p:strVal val="visible"/>
                                      </p:to>
                                    </p:set>
                                    <p:animEffect transition="in" filter="fade">
                                      <p:cBhvr>
                                        <p:cTn id="32" dur="500"/>
                                        <p:tgtEl>
                                          <p:spTgt spid="8089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idx="4294967295"/>
          </p:nvPr>
        </p:nvSpPr>
        <p:spPr>
          <a:xfrm>
            <a:off x="457200" y="2762250"/>
            <a:ext cx="8229600" cy="1143000"/>
          </a:xfrm>
        </p:spPr>
        <p:txBody>
          <a:bodyPr/>
          <a:lstStyle/>
          <a:p>
            <a:r>
              <a:rPr lang="pt-PT" sz="4000" b="1">
                <a:solidFill>
                  <a:srgbClr val="000000"/>
                </a:solidFill>
              </a:rPr>
              <a:t>Parte Cinco</a:t>
            </a:r>
            <a:br>
              <a:rPr lang="pt-PT" sz="4000" b="1">
                <a:solidFill>
                  <a:srgbClr val="000000"/>
                </a:solidFill>
              </a:rPr>
            </a:br>
            <a:r>
              <a:rPr lang="pt-PT" sz="4000" b="1">
                <a:solidFill>
                  <a:srgbClr val="000000"/>
                </a:solidFill>
              </a:rPr>
              <a:t>Resumo</a:t>
            </a:r>
            <a:br>
              <a:rPr lang="pt-PT" sz="4000">
                <a:solidFill>
                  <a:srgbClr val="000000"/>
                </a:solidFill>
              </a:rPr>
            </a:br>
            <a:endParaRPr lang="pt-PT" sz="4000">
              <a:solidFill>
                <a:srgbClr val="000000"/>
              </a:solidFill>
            </a:endParaRPr>
          </a:p>
        </p:txBody>
      </p:sp>
      <p:pic>
        <p:nvPicPr>
          <p:cNvPr id="60419" name="Picture 3"/>
          <p:cNvPicPr>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60420"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B23FF93-8E68-4570-9C64-B4000BCED159}" type="slidenum">
              <a:rPr lang="en-US" altLang="fr-FR">
                <a:solidFill>
                  <a:srgbClr val="898989"/>
                </a:solidFill>
                <a:latin typeface="Calibri" panose="020F0502020204030204" pitchFamily="34" charset="0"/>
              </a:rPr>
              <a:pPr/>
              <a:t>62</a:t>
            </a:fld>
            <a:endParaRPr lang="en-US" altLang="fr-FR">
              <a:solidFill>
                <a:srgbClr val="898989"/>
              </a:solidFill>
              <a:latin typeface="Calibri" panose="020F0502020204030204" pitchFamily="34" charset="0"/>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idx="4294967295"/>
          </p:nvPr>
        </p:nvSpPr>
        <p:spPr>
          <a:xfrm>
            <a:off x="457200" y="274638"/>
            <a:ext cx="8229600" cy="773112"/>
          </a:xfrm>
        </p:spPr>
        <p:txBody>
          <a:bodyPr/>
          <a:lstStyle/>
          <a:p>
            <a:pPr eaLnBrk="1" hangingPunct="1"/>
            <a:r>
              <a:rPr lang="pt-PT" b="1"/>
              <a:t>Objetivos da sessão</a:t>
            </a:r>
          </a:p>
        </p:txBody>
      </p:sp>
      <p:sp>
        <p:nvSpPr>
          <p:cNvPr id="4" name="Content Placeholder 2"/>
          <p:cNvSpPr txBox="1">
            <a:spLocks/>
          </p:cNvSpPr>
          <p:nvPr/>
        </p:nvSpPr>
        <p:spPr bwMode="auto">
          <a:xfrm>
            <a:off x="457200" y="1236939"/>
            <a:ext cx="8229600" cy="5338762"/>
          </a:xfrm>
          <a:prstGeom prst="rect">
            <a:avLst/>
          </a:prstGeom>
          <a:noFill/>
          <a:ln w="9525">
            <a:noFill/>
            <a:miter lim="800000"/>
            <a:headEnd/>
            <a:tailEnd/>
          </a:ln>
        </p:spPr>
        <p:txBody>
          <a:bodyPr/>
          <a:lstStyle>
            <a:lvl1pPr marL="342900" indent="-342900" eaLnBrk="0" hangingPunct="0">
              <a:defRPr sz="2400">
                <a:solidFill>
                  <a:schemeClr val="tx1"/>
                </a:solidFill>
                <a:latin typeface="Arial" charset="0"/>
                <a:ea typeface="ＭＳ Ｐゴシック"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marL="457200" lvl="0" indent="-457200" algn="just">
              <a:spcBef>
                <a:spcPct val="20000"/>
              </a:spcBef>
              <a:buFont typeface="Arial" panose="020B0604020202020204" pitchFamily="34" charset="0"/>
              <a:buChar char="•"/>
              <a:defRPr/>
            </a:pPr>
            <a:r>
              <a:rPr lang="pt-PT" sz="2800" dirty="0">
                <a:latin typeface="Calibri"/>
                <a:ea typeface="MS PGothic" panose="020B0600070205080204" pitchFamily="34" charset="-128"/>
                <a:cs typeface="+mn-cs"/>
              </a:rPr>
              <a:t>Compreender os modos pelos </a:t>
            </a:r>
            <a:r>
              <a:rPr lang="pt-PT" sz="2800" dirty="0">
                <a:solidFill>
                  <a:srgbClr val="000000"/>
                </a:solidFill>
                <a:latin typeface="Calibri"/>
                <a:ea typeface="MS PGothic" panose="020B0600070205080204" pitchFamily="34" charset="-128"/>
                <a:cs typeface="+mn-cs"/>
              </a:rPr>
              <a:t>quais diferentes sistemas jurídicos permitem solicitar poderes processuais</a:t>
            </a:r>
          </a:p>
          <a:p>
            <a:pPr marL="457200" lvl="0" indent="-457200" algn="just">
              <a:spcBef>
                <a:spcPct val="20000"/>
              </a:spcBef>
              <a:buFont typeface="Arial" panose="020B0604020202020204" pitchFamily="34" charset="0"/>
              <a:buChar char="•"/>
              <a:defRPr/>
            </a:pPr>
            <a:endParaRPr lang="en-GB" sz="2800" dirty="0">
              <a:solidFill>
                <a:srgbClr val="000000"/>
              </a:solidFill>
              <a:latin typeface="Calibri"/>
              <a:ea typeface="MS PGothic" panose="020B0600070205080204" pitchFamily="34" charset="-128"/>
              <a:cs typeface="+mn-cs"/>
            </a:endParaRPr>
          </a:p>
          <a:p>
            <a:pPr marL="457200" lvl="0" indent="-457200" algn="just">
              <a:spcBef>
                <a:spcPct val="20000"/>
              </a:spcBef>
              <a:buFont typeface="Arial" panose="020B0604020202020204" pitchFamily="34" charset="0"/>
              <a:buChar char="•"/>
              <a:defRPr/>
            </a:pPr>
            <a:r>
              <a:rPr lang="pt-PT" sz="2800" dirty="0">
                <a:solidFill>
                  <a:srgbClr val="000000"/>
                </a:solidFill>
                <a:latin typeface="Calibri"/>
                <a:ea typeface="MS PGothic" panose="020B0600070205080204" pitchFamily="34" charset="-128"/>
                <a:cs typeface="+mn-cs"/>
              </a:rPr>
              <a:t>Reconhecer considerações particulares relativas à solicitação de medidas processuais ou investigativas relativas a provas </a:t>
            </a:r>
            <a:r>
              <a:rPr lang="pt-PT" sz="2800" dirty="0" err="1">
                <a:solidFill>
                  <a:srgbClr val="000000"/>
                </a:solidFill>
                <a:latin typeface="Calibri"/>
                <a:ea typeface="MS PGothic" panose="020B0600070205080204" pitchFamily="34" charset="-128"/>
                <a:cs typeface="+mn-cs"/>
              </a:rPr>
              <a:t>eletrónicas</a:t>
            </a:r>
            <a:endParaRPr lang="pt-PT" sz="2800" dirty="0">
              <a:solidFill>
                <a:srgbClr val="000000"/>
              </a:solidFill>
              <a:latin typeface="Calibri"/>
              <a:ea typeface="MS PGothic" panose="020B0600070205080204" pitchFamily="34" charset="-128"/>
              <a:cs typeface="+mn-cs"/>
            </a:endParaRPr>
          </a:p>
          <a:p>
            <a:pPr marL="457200" lvl="0" indent="-457200" algn="just">
              <a:spcBef>
                <a:spcPct val="20000"/>
              </a:spcBef>
              <a:buFont typeface="Arial" panose="020B0604020202020204" pitchFamily="34" charset="0"/>
              <a:buChar char="•"/>
              <a:defRPr/>
            </a:pPr>
            <a:endParaRPr lang="en-GB" sz="2800" dirty="0">
              <a:solidFill>
                <a:srgbClr val="000000"/>
              </a:solidFill>
              <a:latin typeface="Calibri"/>
              <a:ea typeface="MS PGothic" panose="020B0600070205080204" pitchFamily="34" charset="-128"/>
              <a:cs typeface="+mn-cs"/>
            </a:endParaRPr>
          </a:p>
          <a:p>
            <a:pPr marL="457200" lvl="0" indent="-457200" algn="just">
              <a:spcBef>
                <a:spcPct val="20000"/>
              </a:spcBef>
              <a:buFont typeface="Arial" panose="020B0604020202020204" pitchFamily="34" charset="0"/>
              <a:buChar char="•"/>
              <a:defRPr/>
            </a:pPr>
            <a:r>
              <a:rPr lang="pt-PT" sz="2800" dirty="0">
                <a:solidFill>
                  <a:srgbClr val="000000"/>
                </a:solidFill>
                <a:latin typeface="Calibri"/>
                <a:ea typeface="MS PGothic" panose="020B0600070205080204" pitchFamily="34" charset="-128"/>
                <a:cs typeface="+mn-cs"/>
              </a:rPr>
              <a:t>Compreender algumas das considerações e garantias que devem ser observadas ao requerer poderes processuais</a:t>
            </a:r>
          </a:p>
        </p:txBody>
      </p:sp>
      <p:sp>
        <p:nvSpPr>
          <p:cNvPr id="6144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8DFF9C2-5EFA-4001-8675-42D5AEFDD56C}" type="slidenum">
              <a:rPr lang="en-US" altLang="fr-FR">
                <a:solidFill>
                  <a:srgbClr val="898989"/>
                </a:solidFill>
                <a:latin typeface="Calibri" panose="020F0502020204030204" pitchFamily="34" charset="0"/>
              </a:rPr>
              <a:pPr/>
              <a:t>63</a:t>
            </a:fld>
            <a:endParaRPr lang="en-US" altLang="fr-FR">
              <a:solidFill>
                <a:srgbClr val="898989"/>
              </a:solidFill>
              <a:latin typeface="Calibri" panose="020F0502020204030204" pitchFamily="34" charset="0"/>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6" descr="Clip Art de Marcas de pergunta">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357313"/>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7" name="TextBox 3"/>
          <p:cNvSpPr txBox="1">
            <a:spLocks noChangeArrowheads="1"/>
          </p:cNvSpPr>
          <p:nvPr/>
        </p:nvSpPr>
        <p:spPr bwMode="auto">
          <a:xfrm>
            <a:off x="3071813" y="4500563"/>
            <a:ext cx="30813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r>
              <a:rPr lang="pt-PT" sz="5400" b="1">
                <a:latin typeface="Calibri" panose="020F0502020204030204" pitchFamily="34" charset="0"/>
              </a:rPr>
              <a:t>Perguntas</a:t>
            </a:r>
          </a:p>
        </p:txBody>
      </p:sp>
      <p:sp>
        <p:nvSpPr>
          <p:cNvPr id="62468"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EBA1AD0-D494-458F-BBF7-1EBCBDB3642E}" type="slidenum">
              <a:rPr lang="en-US" altLang="fr-FR">
                <a:solidFill>
                  <a:srgbClr val="898989"/>
                </a:solidFill>
                <a:latin typeface="Calibri" panose="020F0502020204030204" pitchFamily="34" charset="0"/>
              </a:rPr>
              <a:pPr/>
              <a:t>64</a:t>
            </a:fld>
            <a:endParaRPr lang="en-US" altLang="fr-FR">
              <a:solidFill>
                <a:srgbClr val="898989"/>
              </a:solidFill>
              <a:latin typeface="Calibri" panose="020F050202020403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p:cNvSpPr>
          <p:nvPr>
            <p:ph type="title"/>
          </p:nvPr>
        </p:nvSpPr>
        <p:spPr>
          <a:xfrm>
            <a:off x="350838" y="317500"/>
            <a:ext cx="8229600" cy="1143000"/>
          </a:xfrm>
        </p:spPr>
        <p:txBody>
          <a:bodyPr/>
          <a:lstStyle/>
          <a:p>
            <a:pPr eaLnBrk="1" hangingPunct="1"/>
            <a:r>
              <a:rPr lang="pt-PT" b="1"/>
              <a:t>Exercício dos poderes processuais</a:t>
            </a:r>
          </a:p>
        </p:txBody>
      </p:sp>
      <p:sp>
        <p:nvSpPr>
          <p:cNvPr id="7171" name="Rectangle 3"/>
          <p:cNvSpPr txBox="1">
            <a:spLocks/>
          </p:cNvSpPr>
          <p:nvPr/>
        </p:nvSpPr>
        <p:spPr bwMode="auto">
          <a:xfrm>
            <a:off x="457200" y="1530350"/>
            <a:ext cx="5274860" cy="475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2800" dirty="0">
              <a:solidFill>
                <a:srgbClr val="FF0000"/>
              </a:solidFill>
              <a:latin typeface="Calibri" panose="020F0502020204030204" pitchFamily="34" charset="0"/>
            </a:endParaRPr>
          </a:p>
          <a:p>
            <a:pPr algn="just" eaLnBrk="1" hangingPunct="1">
              <a:spcBef>
                <a:spcPct val="20000"/>
              </a:spcBef>
              <a:buFont typeface="Arial" panose="020B0604020202020204" pitchFamily="34" charset="0"/>
              <a:buChar char="•"/>
            </a:pPr>
            <a:r>
              <a:rPr lang="pt-PT" sz="2800" b="1">
                <a:solidFill>
                  <a:srgbClr val="FF0000"/>
                </a:solidFill>
                <a:latin typeface="Calibri" panose="020F0502020204030204" pitchFamily="34" charset="0"/>
              </a:rPr>
              <a:t>Requerimentos e audiências por escrito </a:t>
            </a:r>
            <a:r>
              <a:rPr lang="pt-PT" sz="2800" b="1">
                <a:latin typeface="Calibri" panose="020F0502020204030204" pitchFamily="34" charset="0"/>
              </a:rPr>
              <a:t>OU </a:t>
            </a:r>
            <a:r>
              <a:rPr lang="pt-PT" sz="2800" b="1">
                <a:solidFill>
                  <a:srgbClr val="FF0000"/>
                </a:solidFill>
                <a:latin typeface="Calibri" panose="020F0502020204030204" pitchFamily="34" charset="0"/>
              </a:rPr>
              <a:t>pedidos e consideração de pedidos para autorização</a:t>
            </a:r>
          </a:p>
          <a:p>
            <a:pPr algn="just" eaLnBrk="1" hangingPunct="1">
              <a:spcBef>
                <a:spcPct val="20000"/>
              </a:spcBef>
              <a:buFont typeface="Arial" panose="020B0604020202020204" pitchFamily="34" charset="0"/>
              <a:buChar char="•"/>
            </a:pPr>
            <a:endParaRPr lang="en-GB" sz="2800" dirty="0">
              <a:latin typeface="Calibri" panose="020F0502020204030204" pitchFamily="34" charset="0"/>
            </a:endParaRPr>
          </a:p>
          <a:p>
            <a:pPr algn="just" eaLnBrk="1" hangingPunct="1">
              <a:spcBef>
                <a:spcPct val="20000"/>
              </a:spcBef>
              <a:buFont typeface="Arial" panose="020B0604020202020204" pitchFamily="34" charset="0"/>
              <a:buChar char="•"/>
            </a:pPr>
            <a:r>
              <a:rPr lang="pt-PT" sz="2800">
                <a:latin typeface="Calibri" panose="020F0502020204030204" pitchFamily="34" charset="0"/>
              </a:rPr>
              <a:t>Ambos os sistemas legais requerem </a:t>
            </a:r>
            <a:r>
              <a:rPr lang="pt-PT" sz="2800" b="1">
                <a:solidFill>
                  <a:srgbClr val="FF0000"/>
                </a:solidFill>
                <a:latin typeface="Calibri" panose="020F0502020204030204" pitchFamily="34" charset="0"/>
              </a:rPr>
              <a:t>critérios</a:t>
            </a:r>
            <a:r>
              <a:rPr lang="pt-PT" sz="2800">
                <a:solidFill>
                  <a:srgbClr val="FF0000"/>
                </a:solidFill>
                <a:latin typeface="Calibri" panose="020F0502020204030204" pitchFamily="34" charset="0"/>
              </a:rPr>
              <a:t> </a:t>
            </a:r>
            <a:r>
              <a:rPr lang="pt-PT" sz="2800">
                <a:latin typeface="Calibri" panose="020F0502020204030204" pitchFamily="34" charset="0"/>
              </a:rPr>
              <a:t>e </a:t>
            </a:r>
            <a:r>
              <a:rPr lang="pt-PT" sz="2800" b="1">
                <a:solidFill>
                  <a:srgbClr val="FF0000"/>
                </a:solidFill>
                <a:latin typeface="Calibri" panose="020F0502020204030204" pitchFamily="34" charset="0"/>
              </a:rPr>
              <a:t>fundamentos semelhantes</a:t>
            </a:r>
          </a:p>
        </p:txBody>
      </p:sp>
      <p:sp>
        <p:nvSpPr>
          <p:cNvPr id="717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ACC12F5-F49D-4DEB-A63B-ED2129395AC3}" type="slidenum">
              <a:rPr lang="en-US" altLang="en-US">
                <a:solidFill>
                  <a:srgbClr val="898989"/>
                </a:solidFill>
                <a:latin typeface="Calibri" panose="020F0502020204030204" pitchFamily="34" charset="0"/>
              </a:rPr>
              <a:pPr/>
              <a:t>7</a:t>
            </a:fld>
            <a:endParaRPr lang="en-US" altLang="en-US">
              <a:solidFill>
                <a:srgbClr val="898989"/>
              </a:solidFill>
              <a:latin typeface="Calibri" panose="020F0502020204030204" pitchFamily="34" charset="0"/>
            </a:endParaRPr>
          </a:p>
        </p:txBody>
      </p:sp>
      <p:pic>
        <p:nvPicPr>
          <p:cNvPr id="5" name="Picture 2" descr="Resultado da imagem para clipart de conversação por telefone">
            <a:extLst>
              <a:ext uri="{FF2B5EF4-FFF2-40B4-BE49-F238E27FC236}">
                <a16:creationId xmlns:a16="http://schemas.microsoft.com/office/drawing/2014/main" id="{A7B14A29-B6EC-43D6-AA41-7604EE5A8A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0" y="4220537"/>
            <a:ext cx="2133600" cy="213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sultado da imagem para clipart de aplicação escrita">
            <a:extLst>
              <a:ext uri="{FF2B5EF4-FFF2-40B4-BE49-F238E27FC236}">
                <a16:creationId xmlns:a16="http://schemas.microsoft.com/office/drawing/2014/main" id="{884973D8-3C12-44B2-B964-4C6574ABB3D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530350"/>
            <a:ext cx="2133600" cy="241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341350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nvGraphicFramePr>
        <p:xfrm>
          <a:off x="1416423" y="20828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219" name="Rectangle 2"/>
          <p:cNvSpPr>
            <a:spLocks noGrp="1"/>
          </p:cNvSpPr>
          <p:nvPr>
            <p:ph type="title"/>
          </p:nvPr>
        </p:nvSpPr>
        <p:spPr>
          <a:xfrm>
            <a:off x="350838" y="306388"/>
            <a:ext cx="8229600" cy="1143000"/>
          </a:xfrm>
        </p:spPr>
        <p:txBody>
          <a:bodyPr/>
          <a:lstStyle/>
          <a:p>
            <a:pPr eaLnBrk="1" hangingPunct="1"/>
            <a:r>
              <a:rPr lang="pt-PT" sz="3800" b="1"/>
              <a:t>Introdução à aplicação de poderes processuais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457200" y="2762250"/>
            <a:ext cx="8229600" cy="1143000"/>
          </a:xfrm>
        </p:spPr>
        <p:txBody>
          <a:bodyPr/>
          <a:lstStyle/>
          <a:p>
            <a:r>
              <a:rPr lang="pt-PT" sz="4000" b="1"/>
              <a:t>Parte Dois</a:t>
            </a:r>
            <a:br>
              <a:rPr lang="pt-PT" sz="4000" b="1"/>
            </a:br>
            <a:r>
              <a:rPr lang="pt-PT" sz="4000" b="1">
                <a:solidFill>
                  <a:srgbClr val="FF0000"/>
                </a:solidFill>
              </a:rPr>
              <a:t>Qual </a:t>
            </a:r>
            <a:r>
              <a:rPr lang="pt-PT" sz="4000" b="1">
                <a:solidFill>
                  <a:srgbClr val="000000"/>
                </a:solidFill>
              </a:rPr>
              <a:t>é o assunto dos poderes processuais?</a:t>
            </a:r>
          </a:p>
        </p:txBody>
      </p:sp>
      <p:pic>
        <p:nvPicPr>
          <p:cNvPr id="10243" name="Picture 3"/>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1024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95DE55A-A3CA-4E9E-80BB-618A1BCD76F1}" type="slidenum">
              <a:rPr lang="en-US" altLang="fr-FR">
                <a:solidFill>
                  <a:srgbClr val="898989"/>
                </a:solidFill>
                <a:latin typeface="Calibri" panose="020F0502020204030204" pitchFamily="34" charset="0"/>
              </a:rPr>
              <a:pPr/>
              <a:t>9</a:t>
            </a:fld>
            <a:endParaRPr lang="en-US" altLang="fr-FR">
              <a:solidFill>
                <a:srgbClr val="898989"/>
              </a:solidFill>
              <a:latin typeface="Calibri" panose="020F050202020403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17126</TotalTime>
  <Words>5635</Words>
  <Application>Microsoft Office PowerPoint</Application>
  <PresentationFormat>Apresentação no Ecrã (4:3)</PresentationFormat>
  <Paragraphs>533</Paragraphs>
  <Slides>64</Slides>
  <Notes>64</Notes>
  <HiddenSlides>0</HiddenSlides>
  <MMClips>0</MMClips>
  <ScaleCrop>false</ScaleCrop>
  <HeadingPairs>
    <vt:vector size="6" baseType="variant">
      <vt:variant>
        <vt:lpstr>Tipos de letra usados</vt:lpstr>
      </vt:variant>
      <vt:variant>
        <vt:i4>3</vt:i4>
      </vt:variant>
      <vt:variant>
        <vt:lpstr>Tema</vt:lpstr>
      </vt:variant>
      <vt:variant>
        <vt:i4>1</vt:i4>
      </vt:variant>
      <vt:variant>
        <vt:lpstr>Títulos dos diapositivos</vt:lpstr>
      </vt:variant>
      <vt:variant>
        <vt:i4>64</vt:i4>
      </vt:variant>
    </vt:vector>
  </HeadingPairs>
  <TitlesOfParts>
    <vt:vector size="68" baseType="lpstr">
      <vt:lpstr>Arial</vt:lpstr>
      <vt:lpstr>Calibri</vt:lpstr>
      <vt:lpstr>Wingdings</vt:lpstr>
      <vt:lpstr>Office Theme</vt:lpstr>
      <vt:lpstr>Formação Avançada sobre Cibercrime para Juízes e Procuradores</vt:lpstr>
      <vt:lpstr>Programa</vt:lpstr>
      <vt:lpstr>Objetivos da sessão</vt:lpstr>
      <vt:lpstr>Parte Um Introdução</vt:lpstr>
      <vt:lpstr>Poderes Processuais.</vt:lpstr>
      <vt:lpstr>Exercício dos poderes processuais</vt:lpstr>
      <vt:lpstr>Exercício dos poderes processuais</vt:lpstr>
      <vt:lpstr>Introdução à aplicação de poderes processuais</vt:lpstr>
      <vt:lpstr>Parte Dois Qual é o assunto dos poderes processuais?</vt:lpstr>
      <vt:lpstr>Sujeito de Poderes Processuais</vt:lpstr>
      <vt:lpstr>Pessoa sujeita</vt:lpstr>
      <vt:lpstr>Pessoa sujeita</vt:lpstr>
      <vt:lpstr>Estudos de caso: Pessoa sujeita</vt:lpstr>
      <vt:lpstr>Dados do assunto/comunicação</vt:lpstr>
      <vt:lpstr>Dados do assunto/comunicação</vt:lpstr>
      <vt:lpstr>Dados do assunto/comunicação</vt:lpstr>
      <vt:lpstr>Estudos de caso: Dados do assunto</vt:lpstr>
      <vt:lpstr>Estudos de caso: Dados do assunto</vt:lpstr>
      <vt:lpstr>Estudos de caso: Dados do assunto</vt:lpstr>
      <vt:lpstr>Dados do assunto</vt:lpstr>
      <vt:lpstr>Dados do assunto</vt:lpstr>
      <vt:lpstr>Estudo de caso</vt:lpstr>
      <vt:lpstr>Parte Três Como é que os poderes processuais serão exercidos?</vt:lpstr>
      <vt:lpstr>Execução de medidas processuais</vt:lpstr>
      <vt:lpstr>Necessidades técnicas</vt:lpstr>
      <vt:lpstr>Poderes Processuais</vt:lpstr>
      <vt:lpstr>Necessidades técnicas</vt:lpstr>
      <vt:lpstr>Estudos de caso: Necessidades técnicas</vt:lpstr>
      <vt:lpstr>Estudos de caso: Necessidades técnicas</vt:lpstr>
      <vt:lpstr>Necessidades técnicas</vt:lpstr>
      <vt:lpstr>Estudos de caso: Necessidades técnicas</vt:lpstr>
      <vt:lpstr>Pessoas necessárias </vt:lpstr>
      <vt:lpstr>Estudos de caso: Pessoas necessárias</vt:lpstr>
      <vt:lpstr>Capacidade Técnica</vt:lpstr>
      <vt:lpstr>Capacidade Técnica</vt:lpstr>
      <vt:lpstr>Necessidades de proteção</vt:lpstr>
      <vt:lpstr>Duração/Frequência</vt:lpstr>
      <vt:lpstr>Estudos de caso: Duração/Frequência</vt:lpstr>
      <vt:lpstr>Utilização limitada de dados</vt:lpstr>
      <vt:lpstr>Estudos de caso: Utilização limitada de dados</vt:lpstr>
      <vt:lpstr>Privacidade</vt:lpstr>
      <vt:lpstr>Medidas de privacidade</vt:lpstr>
      <vt:lpstr>Estudos de caso: Garantias de privacidade</vt:lpstr>
      <vt:lpstr>Teste de Proporcionalidade</vt:lpstr>
      <vt:lpstr>Estudos de caso: Peso dos factores de proporcionalidade</vt:lpstr>
      <vt:lpstr>Privilégio</vt:lpstr>
      <vt:lpstr>Confidencialidade</vt:lpstr>
      <vt:lpstr>Confidencialidade</vt:lpstr>
      <vt:lpstr>Estudos de caso: Confidencialidade</vt:lpstr>
      <vt:lpstr>Parte Quatro Por que são os poderes processuais necessários?</vt:lpstr>
      <vt:lpstr>Motivos</vt:lpstr>
      <vt:lpstr>Motivos</vt:lpstr>
      <vt:lpstr>Motivos</vt:lpstr>
      <vt:lpstr>Motivos</vt:lpstr>
      <vt:lpstr>Motivos</vt:lpstr>
      <vt:lpstr>Motivos</vt:lpstr>
      <vt:lpstr>Motivos</vt:lpstr>
      <vt:lpstr>Motivos</vt:lpstr>
      <vt:lpstr>Motivos</vt:lpstr>
      <vt:lpstr>Explicação dos motivos</vt:lpstr>
      <vt:lpstr>Estudos de caso: Motivos para apreensão</vt:lpstr>
      <vt:lpstr>Parte Cinco Resumo </vt:lpstr>
      <vt:lpstr>Objetivos da sessão</vt:lpstr>
      <vt:lpstr>Apresentação do PowerPoint</vt:lpstr>
    </vt:vector>
  </TitlesOfParts>
  <Company>Technology Risk Limited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Cybercrime Training for Judges and Prosecutors</dc:title>
  <dc:creator>Nigel Jones</dc:creator>
  <cp:lastModifiedBy>Pedro Verdelho</cp:lastModifiedBy>
  <cp:revision>568</cp:revision>
  <dcterms:created xsi:type="dcterms:W3CDTF">2012-01-26T09:33:22Z</dcterms:created>
  <dcterms:modified xsi:type="dcterms:W3CDTF">2019-04-22T15:06:24Z</dcterms:modified>
</cp:coreProperties>
</file>